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sldIdLst>
    <p:sldId id="256" r:id="rId2"/>
    <p:sldId id="257" r:id="rId3"/>
    <p:sldId id="261" r:id="rId4"/>
    <p:sldId id="283" r:id="rId5"/>
    <p:sldId id="285" r:id="rId6"/>
    <p:sldId id="262" r:id="rId7"/>
    <p:sldId id="286" r:id="rId8"/>
    <p:sldId id="303" r:id="rId9"/>
    <p:sldId id="263" r:id="rId10"/>
    <p:sldId id="304" r:id="rId11"/>
    <p:sldId id="288" r:id="rId12"/>
    <p:sldId id="279" r:id="rId13"/>
    <p:sldId id="287" r:id="rId14"/>
    <p:sldId id="280" r:id="rId15"/>
    <p:sldId id="289" r:id="rId16"/>
    <p:sldId id="264" r:id="rId17"/>
    <p:sldId id="260" r:id="rId18"/>
    <p:sldId id="290" r:id="rId19"/>
    <p:sldId id="291" r:id="rId20"/>
    <p:sldId id="265" r:id="rId21"/>
    <p:sldId id="305" r:id="rId22"/>
    <p:sldId id="266" r:id="rId23"/>
    <p:sldId id="292" r:id="rId24"/>
    <p:sldId id="293" r:id="rId25"/>
    <p:sldId id="267" r:id="rId26"/>
    <p:sldId id="281" r:id="rId27"/>
    <p:sldId id="258" r:id="rId28"/>
    <p:sldId id="294" r:id="rId29"/>
    <p:sldId id="295" r:id="rId30"/>
    <p:sldId id="282" r:id="rId31"/>
    <p:sldId id="268" r:id="rId32"/>
    <p:sldId id="296" r:id="rId33"/>
    <p:sldId id="269" r:id="rId34"/>
    <p:sldId id="270" r:id="rId35"/>
    <p:sldId id="259" r:id="rId36"/>
    <p:sldId id="297" r:id="rId37"/>
    <p:sldId id="271" r:id="rId38"/>
    <p:sldId id="298" r:id="rId39"/>
    <p:sldId id="272" r:id="rId40"/>
    <p:sldId id="300" r:id="rId41"/>
    <p:sldId id="306" r:id="rId42"/>
    <p:sldId id="301" r:id="rId43"/>
    <p:sldId id="273" r:id="rId44"/>
    <p:sldId id="30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3" autoAdjust="0"/>
    <p:restoredTop sz="94660"/>
  </p:normalViewPr>
  <p:slideViewPr>
    <p:cSldViewPr snapToGrid="0">
      <p:cViewPr varScale="1">
        <p:scale>
          <a:sx n="90" d="100"/>
          <a:sy n="90" d="100"/>
        </p:scale>
        <p:origin x="3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059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68325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20623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08303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44521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15582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07327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570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264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306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130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684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9/13/2017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742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115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9/13/2017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81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380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366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CF1133-3259-4C45-BABA-5B62D9C6F78D}" type="datetimeFigureOut">
              <a:rPr lang="en-US" smtClean="0"/>
              <a:t>9/13/2017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3483538"/>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Dividing A Nation</a:t>
            </a:r>
          </a:p>
        </p:txBody>
      </p:sp>
      <p:sp>
        <p:nvSpPr>
          <p:cNvPr id="3" name="Subtitle 2"/>
          <p:cNvSpPr>
            <a:spLocks noGrp="1"/>
          </p:cNvSpPr>
          <p:nvPr>
            <p:ph type="subTitle" idx="1"/>
          </p:nvPr>
        </p:nvSpPr>
        <p:spPr/>
        <p:txBody>
          <a:bodyPr/>
          <a:lstStyle/>
          <a:p>
            <a:r>
              <a:rPr lang="en-US" dirty="0"/>
              <a:t>Unit 5: U.S. History</a:t>
            </a:r>
          </a:p>
        </p:txBody>
      </p:sp>
    </p:spTree>
    <p:extLst>
      <p:ext uri="{BB962C8B-B14F-4D97-AF65-F5344CB8AC3E}">
        <p14:creationId xmlns:p14="http://schemas.microsoft.com/office/powerpoint/2010/main" val="240544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2248"/>
            <a:ext cx="10353761" cy="1292773"/>
          </a:xfrm>
        </p:spPr>
        <p:txBody>
          <a:bodyPr/>
          <a:lstStyle/>
          <a:p>
            <a:r>
              <a:rPr lang="en-US" dirty="0"/>
              <a:t>Primary Source Analysis</a:t>
            </a:r>
          </a:p>
        </p:txBody>
      </p:sp>
      <p:sp>
        <p:nvSpPr>
          <p:cNvPr id="3" name="Content Placeholder 2"/>
          <p:cNvSpPr>
            <a:spLocks noGrp="1"/>
          </p:cNvSpPr>
          <p:nvPr>
            <p:ph idx="1"/>
          </p:nvPr>
        </p:nvSpPr>
        <p:spPr>
          <a:xfrm>
            <a:off x="268014" y="1734207"/>
            <a:ext cx="11556124" cy="4855779"/>
          </a:xfrm>
        </p:spPr>
        <p:txBody>
          <a:bodyPr>
            <a:normAutofit/>
          </a:bodyPr>
          <a:lstStyle/>
          <a:p>
            <a:r>
              <a:rPr lang="en-US" sz="2800" dirty="0">
                <a:effectLst/>
              </a:rPr>
              <a:t>“It is my duty to assert and maintain by all constitutional means the right of the United States to that portion of our territory which lies beyond the Rocky Mountains.  The world sees the peaceful triumphs of the hard work of our emigrants.  To the US Government belongs the duty of protecting them adequately wherever they may be upon our soil.  The protection of our laws and the benefits of our democratic government should be extended over them in the distant regions which they have selected for their homes.”</a:t>
            </a:r>
          </a:p>
          <a:p>
            <a:pPr lvl="1"/>
            <a:r>
              <a:rPr lang="en-US" sz="2800" i="1" dirty="0">
                <a:effectLst/>
              </a:rPr>
              <a:t>Source: James Polk – President of the U.S. 1845-1849</a:t>
            </a:r>
            <a:endParaRPr lang="en-US" sz="2800" dirty="0">
              <a:effectLst/>
            </a:endParaRPr>
          </a:p>
          <a:p>
            <a:endParaRPr lang="en-US" dirty="0"/>
          </a:p>
        </p:txBody>
      </p:sp>
    </p:spTree>
    <p:extLst>
      <p:ext uri="{BB962C8B-B14F-4D97-AF65-F5344CB8AC3E}">
        <p14:creationId xmlns:p14="http://schemas.microsoft.com/office/powerpoint/2010/main" val="230997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260218"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219" y="0"/>
            <a:ext cx="6931782" cy="6858000"/>
          </a:xfrm>
          <a:prstGeom prst="rect">
            <a:avLst/>
          </a:prstGeom>
        </p:spPr>
      </p:pic>
    </p:spTree>
    <p:extLst>
      <p:ext uri="{BB962C8B-B14F-4D97-AF65-F5344CB8AC3E}">
        <p14:creationId xmlns:p14="http://schemas.microsoft.com/office/powerpoint/2010/main" val="137058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Role of James K. Polk (SSUSH8b)</a:t>
            </a:r>
            <a:br>
              <a:rPr lang="en-US" dirty="0">
                <a:effectLst/>
              </a:rPr>
            </a:br>
            <a:endParaRPr lang="en-US" dirty="0"/>
          </a:p>
        </p:txBody>
      </p:sp>
      <p:sp>
        <p:nvSpPr>
          <p:cNvPr id="3" name="Content Placeholder 2"/>
          <p:cNvSpPr>
            <a:spLocks noGrp="1"/>
          </p:cNvSpPr>
          <p:nvPr>
            <p:ph idx="1"/>
          </p:nvPr>
        </p:nvSpPr>
        <p:spPr/>
        <p:txBody>
          <a:bodyPr/>
          <a:lstStyle/>
          <a:p>
            <a:pPr lvl="0"/>
            <a:r>
              <a:rPr lang="en-US" sz="2800" b="1" dirty="0">
                <a:effectLst/>
              </a:rPr>
              <a:t>James K. Polk </a:t>
            </a:r>
            <a:r>
              <a:rPr lang="en-US" sz="2800" dirty="0">
                <a:effectLst/>
              </a:rPr>
              <a:t>was a strong supporter of Manifest Destiny</a:t>
            </a:r>
          </a:p>
          <a:p>
            <a:pPr lvl="0"/>
            <a:r>
              <a:rPr lang="en-US" sz="2800" b="1" dirty="0">
                <a:effectLst/>
              </a:rPr>
              <a:t>Manifest Destiny </a:t>
            </a:r>
            <a:r>
              <a:rPr lang="en-US" sz="2800" dirty="0">
                <a:effectLst/>
              </a:rPr>
              <a:t>was the belief that God intended for the United States to control land between the Atlantic and Pacific Ocean</a:t>
            </a:r>
          </a:p>
          <a:p>
            <a:pPr lvl="0"/>
            <a:r>
              <a:rPr lang="en-US" sz="2800" dirty="0">
                <a:effectLst/>
              </a:rPr>
              <a:t>This would further the growth of nationalism and Henry Clay’s vision of the American System</a:t>
            </a:r>
          </a:p>
          <a:p>
            <a:endParaRPr lang="en-US" dirty="0"/>
          </a:p>
        </p:txBody>
      </p:sp>
    </p:spTree>
    <p:extLst>
      <p:ext uri="{BB962C8B-B14F-4D97-AF65-F5344CB8AC3E}">
        <p14:creationId xmlns:p14="http://schemas.microsoft.com/office/powerpoint/2010/main" val="399891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87367" y="1"/>
            <a:ext cx="6404633" cy="6857999"/>
          </a:xfrm>
          <a:prstGeom prst="rect">
            <a:avLst/>
          </a:prstGeom>
        </p:spPr>
      </p:pic>
      <p:pic>
        <p:nvPicPr>
          <p:cNvPr id="1026" name="Picture 2" descr="Image result for 54 40 or f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15"/>
            <a:ext cx="5787367" cy="686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1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Role of James K. Polk (SSUSH8b)</a:t>
            </a:r>
            <a:br>
              <a:rPr lang="en-US" dirty="0">
                <a:effectLst/>
              </a:rPr>
            </a:br>
            <a:endParaRPr lang="en-US" dirty="0"/>
          </a:p>
        </p:txBody>
      </p:sp>
      <p:sp>
        <p:nvSpPr>
          <p:cNvPr id="3" name="Content Placeholder 2"/>
          <p:cNvSpPr>
            <a:spLocks noGrp="1"/>
          </p:cNvSpPr>
          <p:nvPr>
            <p:ph idx="1"/>
          </p:nvPr>
        </p:nvSpPr>
        <p:spPr>
          <a:xfrm>
            <a:off x="362607" y="2096064"/>
            <a:ext cx="11571890" cy="4288970"/>
          </a:xfrm>
        </p:spPr>
        <p:txBody>
          <a:bodyPr>
            <a:normAutofit/>
          </a:bodyPr>
          <a:lstStyle/>
          <a:p>
            <a:r>
              <a:rPr lang="en-US" sz="2800" b="1" dirty="0">
                <a:effectLst/>
              </a:rPr>
              <a:t>Oregon (SSUSH8b)</a:t>
            </a:r>
            <a:endParaRPr lang="en-US" sz="2800" dirty="0">
              <a:effectLst/>
            </a:endParaRPr>
          </a:p>
          <a:p>
            <a:pPr lvl="1"/>
            <a:r>
              <a:rPr lang="en-US" sz="2600" dirty="0">
                <a:effectLst/>
              </a:rPr>
              <a:t>Polk ultimately negotiated with Great Britain concerning Oregon in an attempt to avoid armed conflict over the region. </a:t>
            </a:r>
          </a:p>
          <a:p>
            <a:pPr lvl="1"/>
            <a:r>
              <a:rPr lang="en-US" sz="2600" dirty="0">
                <a:effectLst/>
              </a:rPr>
              <a:t>Instead of acquiring the entire Oregon territory to the 54° 40" line, a compromise was reached. </a:t>
            </a:r>
          </a:p>
          <a:p>
            <a:pPr lvl="1"/>
            <a:r>
              <a:rPr lang="en-US" sz="2600" dirty="0">
                <a:effectLst/>
              </a:rPr>
              <a:t>The Oregon territory would be divided and the northern section would remain in Great Britain's possession and the southern section would be annexed by the United States. </a:t>
            </a:r>
          </a:p>
          <a:p>
            <a:endParaRPr lang="en-US" dirty="0"/>
          </a:p>
        </p:txBody>
      </p:sp>
    </p:spTree>
    <p:extLst>
      <p:ext uri="{BB962C8B-B14F-4D97-AF65-F5344CB8AC3E}">
        <p14:creationId xmlns:p14="http://schemas.microsoft.com/office/powerpoint/2010/main" val="2849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6448097"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8096" y="0"/>
            <a:ext cx="5743904" cy="6858000"/>
          </a:xfrm>
          <a:prstGeom prst="rect">
            <a:avLst/>
          </a:prstGeom>
        </p:spPr>
      </p:pic>
    </p:spTree>
    <p:extLst>
      <p:ext uri="{BB962C8B-B14F-4D97-AF65-F5344CB8AC3E}">
        <p14:creationId xmlns:p14="http://schemas.microsoft.com/office/powerpoint/2010/main" val="417965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Role of James K. Polk (SSUSH8b)</a:t>
            </a:r>
            <a:br>
              <a:rPr lang="en-US" dirty="0">
                <a:effectLst/>
              </a:rPr>
            </a:br>
            <a:endParaRPr lang="en-US" dirty="0"/>
          </a:p>
        </p:txBody>
      </p:sp>
      <p:sp>
        <p:nvSpPr>
          <p:cNvPr id="3" name="Content Placeholder 2"/>
          <p:cNvSpPr>
            <a:spLocks noGrp="1"/>
          </p:cNvSpPr>
          <p:nvPr>
            <p:ph idx="1"/>
          </p:nvPr>
        </p:nvSpPr>
        <p:spPr>
          <a:xfrm>
            <a:off x="913795" y="2096064"/>
            <a:ext cx="10353762" cy="4446626"/>
          </a:xfrm>
        </p:spPr>
        <p:txBody>
          <a:bodyPr>
            <a:normAutofit/>
          </a:bodyPr>
          <a:lstStyle/>
          <a:p>
            <a:r>
              <a:rPr lang="en-US" sz="2800" b="1" dirty="0">
                <a:effectLst/>
              </a:rPr>
              <a:t>Texas Annexation (SSUSH8b)</a:t>
            </a:r>
            <a:endParaRPr lang="en-US" sz="2800" dirty="0">
              <a:effectLst/>
            </a:endParaRPr>
          </a:p>
          <a:p>
            <a:pPr lvl="1"/>
            <a:r>
              <a:rPr lang="en-US" sz="2800" dirty="0">
                <a:effectLst/>
              </a:rPr>
              <a:t>Increasing numbers of American settlers filled the region north of the Rio Grande, particularly in the 1820s and 1830s. </a:t>
            </a:r>
          </a:p>
          <a:p>
            <a:pPr lvl="1"/>
            <a:r>
              <a:rPr lang="en-US" sz="2800" dirty="0">
                <a:effectLst/>
              </a:rPr>
              <a:t>This resulted in a successful drive for Texas independence and a push for annexation that soon after the United States recognized the Texas Republic on March 3, 1837.</a:t>
            </a:r>
          </a:p>
          <a:p>
            <a:endParaRPr lang="en-US" dirty="0"/>
          </a:p>
        </p:txBody>
      </p:sp>
    </p:spTree>
    <p:extLst>
      <p:ext uri="{BB962C8B-B14F-4D97-AF65-F5344CB8AC3E}">
        <p14:creationId xmlns:p14="http://schemas.microsoft.com/office/powerpoint/2010/main" val="418791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913795" y="2096064"/>
            <a:ext cx="10353762" cy="4430860"/>
          </a:xfrm>
        </p:spPr>
        <p:txBody>
          <a:bodyPr>
            <a:noAutofit/>
          </a:bodyPr>
          <a:lstStyle/>
          <a:p>
            <a:pPr marL="514350" lvl="0" indent="-514350">
              <a:buFont typeface="+mj-lt"/>
              <a:buAutoNum type="arabicPeriod"/>
            </a:pPr>
            <a:r>
              <a:rPr lang="en-US" sz="2800" dirty="0">
                <a:effectLst/>
              </a:rPr>
              <a:t>What was the impact of the Missouri Compromise?</a:t>
            </a:r>
          </a:p>
          <a:p>
            <a:pPr marL="514350" lvl="0" indent="-514350">
              <a:buFont typeface="+mj-lt"/>
              <a:buAutoNum type="arabicPeriod"/>
            </a:pPr>
            <a:r>
              <a:rPr lang="en-US" sz="2800" dirty="0">
                <a:effectLst/>
              </a:rPr>
              <a:t>How did the Missouri Compromise impact the following states?</a:t>
            </a:r>
          </a:p>
          <a:p>
            <a:pPr marL="514350" lvl="0" indent="-514350">
              <a:buFont typeface="+mj-lt"/>
              <a:buAutoNum type="arabicPeriod"/>
            </a:pPr>
            <a:r>
              <a:rPr lang="en-US" sz="2800" dirty="0">
                <a:effectLst/>
              </a:rPr>
              <a:t>What was the geographic impact of the Missouri Compromise?</a:t>
            </a:r>
          </a:p>
          <a:p>
            <a:pPr marL="514350" lvl="0" indent="-514350">
              <a:buFont typeface="+mj-lt"/>
              <a:buAutoNum type="arabicPeriod"/>
            </a:pPr>
            <a:r>
              <a:rPr lang="en-US" sz="2800" dirty="0">
                <a:effectLst/>
              </a:rPr>
              <a:t>Which president promoted Manifest Destiny by annexing Texas and Oregon?</a:t>
            </a:r>
          </a:p>
        </p:txBody>
      </p:sp>
    </p:spTree>
    <p:extLst>
      <p:ext uri="{BB962C8B-B14F-4D97-AF65-F5344CB8AC3E}">
        <p14:creationId xmlns:p14="http://schemas.microsoft.com/office/powerpoint/2010/main" val="212237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xican american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67516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dia1.britannica.com/eb-media/46/167046-049-8A390A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5165" y="-1"/>
            <a:ext cx="4514784" cy="33811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exican american w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381153"/>
            <a:ext cx="4572000" cy="398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51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924" y="630621"/>
            <a:ext cx="5292425" cy="5817476"/>
          </a:xfrm>
        </p:spPr>
        <p:txBody>
          <a:bodyPr>
            <a:normAutofit/>
          </a:bodyPr>
          <a:lstStyle/>
          <a:p>
            <a:r>
              <a:rPr lang="en-US" dirty="0"/>
              <a:t>List 3 States Acquired from the Mexican American War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6369269" cy="6858000"/>
          </a:xfrm>
        </p:spPr>
      </p:pic>
    </p:spTree>
    <p:extLst>
      <p:ext uri="{BB962C8B-B14F-4D97-AF65-F5344CB8AC3E}">
        <p14:creationId xmlns:p14="http://schemas.microsoft.com/office/powerpoint/2010/main" val="249038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a:t>
            </a:r>
          </a:p>
        </p:txBody>
      </p:sp>
      <p:sp>
        <p:nvSpPr>
          <p:cNvPr id="3" name="Content Placeholder 2"/>
          <p:cNvSpPr>
            <a:spLocks noGrp="1"/>
          </p:cNvSpPr>
          <p:nvPr>
            <p:ph idx="1"/>
          </p:nvPr>
        </p:nvSpPr>
        <p:spPr/>
        <p:txBody>
          <a:bodyPr/>
          <a:lstStyle/>
          <a:p>
            <a:r>
              <a:rPr lang="en-US" sz="2800" b="1" dirty="0">
                <a:effectLst/>
              </a:rPr>
              <a:t>SSUSH8 Explore the relationship between slavery, growing north-south divisions, and westward expansion that led to the outbreak of the Civil War.</a:t>
            </a:r>
            <a:endParaRPr lang="en-US" sz="2800" dirty="0">
              <a:effectLst/>
            </a:endParaRPr>
          </a:p>
          <a:p>
            <a:endParaRPr lang="en-US" dirty="0"/>
          </a:p>
        </p:txBody>
      </p:sp>
    </p:spTree>
    <p:extLst>
      <p:ext uri="{BB962C8B-B14F-4D97-AF65-F5344CB8AC3E}">
        <p14:creationId xmlns:p14="http://schemas.microsoft.com/office/powerpoint/2010/main" val="174016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Mexican American War (SSUSH8c)</a:t>
            </a:r>
            <a:endParaRPr lang="en-US" dirty="0"/>
          </a:p>
        </p:txBody>
      </p:sp>
      <p:sp>
        <p:nvSpPr>
          <p:cNvPr id="3" name="Content Placeholder 2"/>
          <p:cNvSpPr>
            <a:spLocks noGrp="1"/>
          </p:cNvSpPr>
          <p:nvPr>
            <p:ph idx="1"/>
          </p:nvPr>
        </p:nvSpPr>
        <p:spPr/>
        <p:txBody>
          <a:bodyPr/>
          <a:lstStyle/>
          <a:p>
            <a:pPr lvl="0"/>
            <a:r>
              <a:rPr lang="en-US" sz="2800" dirty="0">
                <a:effectLst/>
              </a:rPr>
              <a:t>Reason for Mexican-American War: the United States took Texas into the Union and set its sights on the Mexican territories of New Mexico and California. </a:t>
            </a:r>
          </a:p>
          <a:p>
            <a:pPr lvl="0"/>
            <a:r>
              <a:rPr lang="en-US" sz="2800" dirty="0">
                <a:effectLst/>
              </a:rPr>
              <a:t>The </a:t>
            </a:r>
            <a:r>
              <a:rPr lang="en-US" sz="2800" b="1" dirty="0">
                <a:effectLst/>
              </a:rPr>
              <a:t>Treaty of Guadalupe Hidalgo</a:t>
            </a:r>
            <a:r>
              <a:rPr lang="en-US" sz="2800" dirty="0">
                <a:effectLst/>
              </a:rPr>
              <a:t> officially ends the war and the U.S. gains California, New Mexico and Utah.</a:t>
            </a:r>
          </a:p>
          <a:p>
            <a:endParaRPr lang="en-US" dirty="0"/>
          </a:p>
        </p:txBody>
      </p:sp>
    </p:spTree>
    <p:extLst>
      <p:ext uri="{BB962C8B-B14F-4D97-AF65-F5344CB8AC3E}">
        <p14:creationId xmlns:p14="http://schemas.microsoft.com/office/powerpoint/2010/main" val="880776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Source Analysis</a:t>
            </a:r>
          </a:p>
        </p:txBody>
      </p:sp>
      <p:sp>
        <p:nvSpPr>
          <p:cNvPr id="3" name="Content Placeholder 2"/>
          <p:cNvSpPr>
            <a:spLocks noGrp="1"/>
          </p:cNvSpPr>
          <p:nvPr>
            <p:ph idx="1"/>
          </p:nvPr>
        </p:nvSpPr>
        <p:spPr/>
        <p:txBody>
          <a:bodyPr/>
          <a:lstStyle/>
          <a:p>
            <a:r>
              <a:rPr lang="en-US" sz="2800" dirty="0">
                <a:effectLst/>
              </a:rPr>
              <a:t>There shall be neither slavery, nor involuntary servitude in any territory on the continent of America which shall hereafter be acquired by or annexed to the United States…..except for crime, whereof the party shall have been duly convicted.</a:t>
            </a:r>
          </a:p>
          <a:p>
            <a:pPr lvl="1"/>
            <a:r>
              <a:rPr lang="en-US" sz="2800" dirty="0">
                <a:effectLst/>
              </a:rPr>
              <a:t>From a revised version of the Wilmot Proviso, 1842</a:t>
            </a:r>
          </a:p>
          <a:p>
            <a:endParaRPr lang="en-US" dirty="0"/>
          </a:p>
        </p:txBody>
      </p:sp>
    </p:spTree>
    <p:extLst>
      <p:ext uri="{BB962C8B-B14F-4D97-AF65-F5344CB8AC3E}">
        <p14:creationId xmlns:p14="http://schemas.microsoft.com/office/powerpoint/2010/main" val="187464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Wilmot Provision (SSUSH8c)</a:t>
            </a:r>
            <a:endParaRPr lang="en-US" dirty="0"/>
          </a:p>
        </p:txBody>
      </p:sp>
      <p:sp>
        <p:nvSpPr>
          <p:cNvPr id="3" name="Content Placeholder 2"/>
          <p:cNvSpPr>
            <a:spLocks noGrp="1"/>
          </p:cNvSpPr>
          <p:nvPr>
            <p:ph idx="1"/>
          </p:nvPr>
        </p:nvSpPr>
        <p:spPr>
          <a:xfrm>
            <a:off x="913794" y="2096064"/>
            <a:ext cx="10705391" cy="4572750"/>
          </a:xfrm>
        </p:spPr>
        <p:txBody>
          <a:bodyPr>
            <a:normAutofit fontScale="92500" lnSpcReduction="10000"/>
          </a:bodyPr>
          <a:lstStyle/>
          <a:p>
            <a:pPr lvl="0"/>
            <a:r>
              <a:rPr lang="en-US" sz="2800" dirty="0">
                <a:effectLst/>
              </a:rPr>
              <a:t>During the Mexican-American War, Congress debated whether slavery would be allowed in New Mexico and California if these territories were acquired from Mexico.</a:t>
            </a:r>
          </a:p>
          <a:p>
            <a:pPr lvl="0"/>
            <a:r>
              <a:rPr lang="en-US" sz="2800" dirty="0">
                <a:effectLst/>
              </a:rPr>
              <a:t>The antislavery position was outlined in a proposal called the </a:t>
            </a:r>
            <a:r>
              <a:rPr lang="en-US" sz="2800" b="1" dirty="0">
                <a:effectLst/>
              </a:rPr>
              <a:t>Wilmot Proviso, </a:t>
            </a:r>
            <a:r>
              <a:rPr lang="en-US" sz="2800" dirty="0">
                <a:effectLst/>
              </a:rPr>
              <a:t>but the House of Representatives failed to approve it, and the issue of whether to allow or prohibit slavery in new states remained unresolved.</a:t>
            </a:r>
          </a:p>
          <a:p>
            <a:pPr lvl="0"/>
            <a:r>
              <a:rPr lang="en-US" sz="2800" dirty="0">
                <a:effectLst/>
              </a:rPr>
              <a:t>The Mexican American War and the Wilmot Proviso led to an increase in sectionalism between the North and South.</a:t>
            </a:r>
          </a:p>
          <a:p>
            <a:endParaRPr lang="en-US" dirty="0"/>
          </a:p>
        </p:txBody>
      </p:sp>
    </p:spTree>
    <p:extLst>
      <p:ext uri="{BB962C8B-B14F-4D97-AF65-F5344CB8AC3E}">
        <p14:creationId xmlns:p14="http://schemas.microsoft.com/office/powerpoint/2010/main" val="365870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old r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90" y="626769"/>
            <a:ext cx="6883831" cy="53806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old 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83" y="505213"/>
            <a:ext cx="3639436" cy="24503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old r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49" y="3078902"/>
            <a:ext cx="2899703" cy="349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917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31519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0"/>
            <a:ext cx="4876800" cy="6858000"/>
          </a:xfrm>
          <a:prstGeom prst="rect">
            <a:avLst/>
          </a:prstGeom>
        </p:spPr>
      </p:pic>
    </p:spTree>
    <p:extLst>
      <p:ext uri="{BB962C8B-B14F-4D97-AF65-F5344CB8AC3E}">
        <p14:creationId xmlns:p14="http://schemas.microsoft.com/office/powerpoint/2010/main" val="2917735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Compromise of 1850 (SSUSH8d)</a:t>
            </a:r>
            <a:endParaRPr lang="en-US" dirty="0"/>
          </a:p>
        </p:txBody>
      </p:sp>
      <p:sp>
        <p:nvSpPr>
          <p:cNvPr id="3" name="Content Placeholder 2"/>
          <p:cNvSpPr>
            <a:spLocks noGrp="1"/>
          </p:cNvSpPr>
          <p:nvPr>
            <p:ph idx="1"/>
          </p:nvPr>
        </p:nvSpPr>
        <p:spPr/>
        <p:txBody>
          <a:bodyPr/>
          <a:lstStyle/>
          <a:p>
            <a:pPr lvl="0"/>
            <a:r>
              <a:rPr lang="en-US" sz="2800" dirty="0">
                <a:effectLst/>
              </a:rPr>
              <a:t>Due to land gained during the Mexican-American War and population growth in the West political tensions between </a:t>
            </a:r>
            <a:r>
              <a:rPr lang="en-US" sz="2800" b="1" dirty="0">
                <a:effectLst/>
              </a:rPr>
              <a:t>free-states</a:t>
            </a:r>
            <a:r>
              <a:rPr lang="en-US" sz="2800" dirty="0">
                <a:effectLst/>
              </a:rPr>
              <a:t> and </a:t>
            </a:r>
            <a:r>
              <a:rPr lang="en-US" sz="2800" b="1" dirty="0">
                <a:effectLst/>
              </a:rPr>
              <a:t>slave states</a:t>
            </a:r>
            <a:r>
              <a:rPr lang="en-US" sz="2800" dirty="0">
                <a:effectLst/>
              </a:rPr>
              <a:t> over the extension of slavery continued.</a:t>
            </a:r>
          </a:p>
          <a:p>
            <a:pPr lvl="0"/>
            <a:r>
              <a:rPr lang="en-US" sz="2800" dirty="0">
                <a:effectLst/>
              </a:rPr>
              <a:t>Eventually the free-states and slave states agreed to the Compromise of 1850. </a:t>
            </a:r>
          </a:p>
          <a:p>
            <a:endParaRPr lang="en-US" dirty="0"/>
          </a:p>
        </p:txBody>
      </p:sp>
    </p:spTree>
    <p:extLst>
      <p:ext uri="{BB962C8B-B14F-4D97-AF65-F5344CB8AC3E}">
        <p14:creationId xmlns:p14="http://schemas.microsoft.com/office/powerpoint/2010/main" val="2202524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Compromise of 1850 (SSUSH8d)</a:t>
            </a:r>
            <a:endParaRPr lang="en-US" dirty="0"/>
          </a:p>
        </p:txBody>
      </p:sp>
      <p:sp>
        <p:nvSpPr>
          <p:cNvPr id="3" name="Content Placeholder 2"/>
          <p:cNvSpPr>
            <a:spLocks noGrp="1"/>
          </p:cNvSpPr>
          <p:nvPr>
            <p:ph idx="1"/>
          </p:nvPr>
        </p:nvSpPr>
        <p:spPr>
          <a:xfrm>
            <a:off x="913794" y="2096064"/>
            <a:ext cx="10894577" cy="4620046"/>
          </a:xfrm>
        </p:spPr>
        <p:txBody>
          <a:bodyPr>
            <a:normAutofit/>
          </a:bodyPr>
          <a:lstStyle/>
          <a:p>
            <a:pPr lvl="0"/>
            <a:r>
              <a:rPr lang="en-US" sz="2400" b="1" dirty="0">
                <a:effectLst/>
              </a:rPr>
              <a:t>The Compromise of 1850</a:t>
            </a:r>
            <a:r>
              <a:rPr lang="en-US" sz="2400" dirty="0">
                <a:effectLst/>
              </a:rPr>
              <a:t> stated:</a:t>
            </a:r>
          </a:p>
          <a:p>
            <a:pPr lvl="1"/>
            <a:r>
              <a:rPr lang="en-US" sz="2400" dirty="0">
                <a:effectLst/>
              </a:rPr>
              <a:t>California would be admitted to the Union as a free state.</a:t>
            </a:r>
          </a:p>
          <a:p>
            <a:pPr lvl="1"/>
            <a:r>
              <a:rPr lang="en-US" sz="2400" dirty="0">
                <a:effectLst/>
              </a:rPr>
              <a:t>Fugitive Slave Act: All citizens would be required to apprehend runaway slaves and return them to their owners. Those who failed to do so would be fined or imprisoned.</a:t>
            </a:r>
          </a:p>
          <a:p>
            <a:pPr lvl="1"/>
            <a:r>
              <a:rPr lang="en-US" sz="2400" dirty="0">
                <a:effectLst/>
              </a:rPr>
              <a:t>The slave trade abolished in the District of Columbia, but the practice of slavery would be allowed to continue there.	</a:t>
            </a:r>
          </a:p>
          <a:p>
            <a:pPr lvl="1"/>
            <a:r>
              <a:rPr lang="en-US" sz="2400" dirty="0">
                <a:effectLst/>
              </a:rPr>
              <a:t>New Mexico and Utah would use popular sovereignty to determine whether they would be free states or slave states.</a:t>
            </a:r>
          </a:p>
          <a:p>
            <a:pPr lvl="1"/>
            <a:endParaRPr lang="en-US" sz="2400" dirty="0">
              <a:effectLst/>
            </a:endParaRPr>
          </a:p>
          <a:p>
            <a:endParaRPr lang="en-US" dirty="0"/>
          </a:p>
        </p:txBody>
      </p:sp>
    </p:spTree>
    <p:extLst>
      <p:ext uri="{BB962C8B-B14F-4D97-AF65-F5344CB8AC3E}">
        <p14:creationId xmlns:p14="http://schemas.microsoft.com/office/powerpoint/2010/main" val="40176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913795" y="2096063"/>
            <a:ext cx="10353762" cy="4604281"/>
          </a:xfrm>
        </p:spPr>
        <p:txBody>
          <a:bodyPr>
            <a:normAutofit fontScale="92500" lnSpcReduction="20000"/>
          </a:bodyPr>
          <a:lstStyle/>
          <a:p>
            <a:pPr marL="457200" lvl="0" indent="-457200">
              <a:buFont typeface="+mj-lt"/>
              <a:buAutoNum type="arabicPeriod"/>
            </a:pPr>
            <a:r>
              <a:rPr lang="en-US" sz="2800" dirty="0">
                <a:effectLst/>
              </a:rPr>
              <a:t>List the states were added as a result of the Mexican-American War?</a:t>
            </a:r>
          </a:p>
          <a:p>
            <a:pPr marL="457200" lvl="0" indent="-457200">
              <a:buFont typeface="+mj-lt"/>
              <a:buAutoNum type="arabicPeriod"/>
            </a:pPr>
            <a:r>
              <a:rPr lang="en-US" sz="2800" dirty="0">
                <a:effectLst/>
              </a:rPr>
              <a:t>What did the following regions want to do with the land gained from the Mexican American War?</a:t>
            </a:r>
          </a:p>
          <a:p>
            <a:pPr marL="971550" lvl="1" indent="-514350">
              <a:buFont typeface="+mj-lt"/>
              <a:buAutoNum type="alphaLcPeriod"/>
            </a:pPr>
            <a:r>
              <a:rPr lang="en-US" sz="2800" dirty="0">
                <a:effectLst/>
              </a:rPr>
              <a:t>Southern States:_____________________________________</a:t>
            </a:r>
          </a:p>
          <a:p>
            <a:pPr marL="971550" lvl="1" indent="-514350">
              <a:buFont typeface="+mj-lt"/>
              <a:buAutoNum type="alphaLcPeriod"/>
            </a:pPr>
            <a:r>
              <a:rPr lang="en-US" sz="2800" dirty="0">
                <a:effectLst/>
              </a:rPr>
              <a:t>Northern States:_____________________________________</a:t>
            </a:r>
          </a:p>
          <a:p>
            <a:pPr marL="457200" lvl="0" indent="-457200">
              <a:buFont typeface="+mj-lt"/>
              <a:buAutoNum type="arabicPeriod"/>
            </a:pPr>
            <a:r>
              <a:rPr lang="en-US" sz="2800" dirty="0">
                <a:effectLst/>
              </a:rPr>
              <a:t>Define: Sectionalism</a:t>
            </a:r>
          </a:p>
          <a:p>
            <a:pPr marL="457200" lvl="0" indent="-457200">
              <a:buFont typeface="+mj-lt"/>
              <a:buAutoNum type="arabicPeriod"/>
            </a:pPr>
            <a:r>
              <a:rPr lang="en-US" sz="2800" dirty="0">
                <a:effectLst/>
              </a:rPr>
              <a:t> List 3 provision included in the Compromise of 1850?</a:t>
            </a:r>
          </a:p>
          <a:p>
            <a:pPr marL="457200" lvl="0" indent="-457200">
              <a:buFont typeface="+mj-lt"/>
              <a:buAutoNum type="arabicPeriod"/>
            </a:pPr>
            <a:r>
              <a:rPr lang="en-US" sz="2800" dirty="0">
                <a:effectLst/>
              </a:rPr>
              <a:t> Why did politicians create the Compromise of 1850?</a:t>
            </a:r>
          </a:p>
          <a:p>
            <a:endParaRPr lang="en-US" dirty="0"/>
          </a:p>
        </p:txBody>
      </p:sp>
    </p:spTree>
    <p:extLst>
      <p:ext uri="{BB962C8B-B14F-4D97-AF65-F5344CB8AC3E}">
        <p14:creationId xmlns:p14="http://schemas.microsoft.com/office/powerpoint/2010/main" val="2837860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609600"/>
            <a:ext cx="4193628" cy="5933090"/>
          </a:xfrm>
        </p:spPr>
        <p:txBody>
          <a:bodyPr>
            <a:normAutofit/>
          </a:bodyPr>
          <a:lstStyle/>
          <a:p>
            <a:r>
              <a:rPr lang="en-US" dirty="0"/>
              <a:t>According to the Map Who or What will decide if Slavery is Permitted in Kansas or Nebraska?</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69778" y="0"/>
            <a:ext cx="7722221" cy="6858000"/>
          </a:xfrm>
        </p:spPr>
      </p:pic>
    </p:spTree>
    <p:extLst>
      <p:ext uri="{BB962C8B-B14F-4D97-AF65-F5344CB8AC3E}">
        <p14:creationId xmlns:p14="http://schemas.microsoft.com/office/powerpoint/2010/main" val="2829564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171090" y="1"/>
            <a:ext cx="7020910" cy="6857999"/>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5171090" cy="6848669"/>
          </a:xfrm>
          <a:prstGeom prst="rect">
            <a:avLst/>
          </a:prstGeom>
        </p:spPr>
      </p:pic>
    </p:spTree>
    <p:extLst>
      <p:ext uri="{BB962C8B-B14F-4D97-AF65-F5344CB8AC3E}">
        <p14:creationId xmlns:p14="http://schemas.microsoft.com/office/powerpoint/2010/main" val="224987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idx="1"/>
          </p:nvPr>
        </p:nvSpPr>
        <p:spPr>
          <a:xfrm>
            <a:off x="299545" y="2096063"/>
            <a:ext cx="11540358" cy="4525453"/>
          </a:xfrm>
        </p:spPr>
        <p:txBody>
          <a:bodyPr numCol="2">
            <a:normAutofit fontScale="92500" lnSpcReduction="10000"/>
          </a:bodyPr>
          <a:lstStyle/>
          <a:p>
            <a:pPr lvl="0"/>
            <a:r>
              <a:rPr lang="en-US" sz="2400" dirty="0">
                <a:effectLst/>
              </a:rPr>
              <a:t>Missouri Compromise</a:t>
            </a:r>
          </a:p>
          <a:p>
            <a:pPr lvl="0"/>
            <a:r>
              <a:rPr lang="en-US" sz="2400" dirty="0">
                <a:effectLst/>
              </a:rPr>
              <a:t>James K. Polk</a:t>
            </a:r>
          </a:p>
          <a:p>
            <a:pPr lvl="0"/>
            <a:r>
              <a:rPr lang="en-US" sz="2400" dirty="0">
                <a:effectLst/>
              </a:rPr>
              <a:t>Manifest Destiny</a:t>
            </a:r>
          </a:p>
          <a:p>
            <a:pPr lvl="0"/>
            <a:r>
              <a:rPr lang="en-US" sz="2400" dirty="0">
                <a:effectLst/>
              </a:rPr>
              <a:t>Annexation of Texas</a:t>
            </a:r>
          </a:p>
          <a:p>
            <a:pPr lvl="0"/>
            <a:r>
              <a:rPr lang="en-US" sz="2400" dirty="0">
                <a:effectLst/>
              </a:rPr>
              <a:t>Founding of Oregon</a:t>
            </a:r>
          </a:p>
          <a:p>
            <a:pPr lvl="0"/>
            <a:r>
              <a:rPr lang="en-US" sz="2400" dirty="0">
                <a:effectLst/>
              </a:rPr>
              <a:t>Mexican American War</a:t>
            </a:r>
          </a:p>
          <a:p>
            <a:pPr lvl="0"/>
            <a:r>
              <a:rPr lang="en-US" sz="2400" dirty="0">
                <a:effectLst/>
              </a:rPr>
              <a:t>Treaty of Guadalupe Hidalgo</a:t>
            </a:r>
          </a:p>
          <a:p>
            <a:pPr lvl="0"/>
            <a:r>
              <a:rPr lang="en-US" sz="2400" dirty="0">
                <a:effectLst/>
              </a:rPr>
              <a:t>Wilmot Proviso</a:t>
            </a:r>
          </a:p>
          <a:p>
            <a:pPr lvl="0"/>
            <a:r>
              <a:rPr lang="en-US" sz="2400" dirty="0">
                <a:effectLst/>
              </a:rPr>
              <a:t>Compromise of 1850</a:t>
            </a:r>
          </a:p>
          <a:p>
            <a:pPr lvl="0"/>
            <a:r>
              <a:rPr lang="en-US" sz="2400" dirty="0">
                <a:effectLst/>
              </a:rPr>
              <a:t>Kansas-Nebraska Act</a:t>
            </a:r>
          </a:p>
          <a:p>
            <a:pPr lvl="0"/>
            <a:r>
              <a:rPr lang="en-US" sz="2400" dirty="0">
                <a:effectLst/>
              </a:rPr>
              <a:t>Popular Sovereignty</a:t>
            </a:r>
          </a:p>
          <a:p>
            <a:pPr lvl="0"/>
            <a:r>
              <a:rPr lang="en-US" sz="2400" dirty="0">
                <a:effectLst/>
              </a:rPr>
              <a:t>Dred Scott</a:t>
            </a:r>
          </a:p>
          <a:p>
            <a:pPr lvl="0"/>
            <a:r>
              <a:rPr lang="en-US" sz="2400" dirty="0">
                <a:effectLst/>
              </a:rPr>
              <a:t>Scott v. Sanford</a:t>
            </a:r>
          </a:p>
          <a:p>
            <a:pPr lvl="0"/>
            <a:r>
              <a:rPr lang="en-US" sz="2400" dirty="0">
                <a:effectLst/>
              </a:rPr>
              <a:t>John Brown</a:t>
            </a:r>
          </a:p>
          <a:p>
            <a:pPr lvl="0"/>
            <a:r>
              <a:rPr lang="en-US" sz="2400" dirty="0">
                <a:effectLst/>
              </a:rPr>
              <a:t>John Brown’s Raid on Harper’s Ferry</a:t>
            </a:r>
          </a:p>
          <a:p>
            <a:pPr lvl="0"/>
            <a:r>
              <a:rPr lang="en-US" sz="2400" dirty="0">
                <a:effectLst/>
              </a:rPr>
              <a:t>Election of 1860</a:t>
            </a:r>
          </a:p>
          <a:p>
            <a:endParaRPr lang="en-US" dirty="0"/>
          </a:p>
        </p:txBody>
      </p:sp>
    </p:spTree>
    <p:extLst>
      <p:ext uri="{BB962C8B-B14F-4D97-AF65-F5344CB8AC3E}">
        <p14:creationId xmlns:p14="http://schemas.microsoft.com/office/powerpoint/2010/main" val="2696639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Kansas-Nebraska Act (SSUSH8e)</a:t>
            </a:r>
            <a:endParaRPr lang="en-US" dirty="0"/>
          </a:p>
        </p:txBody>
      </p:sp>
      <p:sp>
        <p:nvSpPr>
          <p:cNvPr id="3" name="Content Placeholder 2"/>
          <p:cNvSpPr>
            <a:spLocks noGrp="1"/>
          </p:cNvSpPr>
          <p:nvPr>
            <p:ph idx="1"/>
          </p:nvPr>
        </p:nvSpPr>
        <p:spPr>
          <a:xfrm>
            <a:off x="913795" y="2096064"/>
            <a:ext cx="10353762" cy="4225908"/>
          </a:xfrm>
        </p:spPr>
        <p:txBody>
          <a:bodyPr>
            <a:normAutofit/>
          </a:bodyPr>
          <a:lstStyle/>
          <a:p>
            <a:pPr lvl="0"/>
            <a:r>
              <a:rPr lang="en-US" sz="2800" dirty="0">
                <a:effectLst/>
              </a:rPr>
              <a:t>In 1854, Congress again took up the issue of slavery.</a:t>
            </a:r>
          </a:p>
          <a:p>
            <a:pPr lvl="0"/>
            <a:r>
              <a:rPr lang="en-US" sz="2800" dirty="0">
                <a:effectLst/>
              </a:rPr>
              <a:t>This time, Congress approved the </a:t>
            </a:r>
            <a:r>
              <a:rPr lang="en-US" sz="2800" b="1" dirty="0">
                <a:effectLst/>
              </a:rPr>
              <a:t>Kansas- Nebraska Act</a:t>
            </a:r>
            <a:r>
              <a:rPr lang="en-US" sz="2800" dirty="0">
                <a:effectLst/>
              </a:rPr>
              <a:t>, which repealed the Missouri Compromise of 1820</a:t>
            </a:r>
          </a:p>
          <a:p>
            <a:pPr lvl="0"/>
            <a:r>
              <a:rPr lang="en-US" sz="2800" dirty="0">
                <a:effectLst/>
              </a:rPr>
              <a:t>Kansas and Nebraska </a:t>
            </a:r>
            <a:r>
              <a:rPr lang="en-US" sz="2800" b="1" dirty="0">
                <a:effectLst/>
              </a:rPr>
              <a:t>popular sovereignty </a:t>
            </a:r>
            <a:r>
              <a:rPr lang="en-US" sz="2800" dirty="0">
                <a:effectLst/>
              </a:rPr>
              <a:t>(rule by the people) the right to decide for themselves whether their state would be a free or a slave state. </a:t>
            </a:r>
          </a:p>
          <a:p>
            <a:endParaRPr lang="en-US" dirty="0"/>
          </a:p>
        </p:txBody>
      </p:sp>
    </p:spTree>
    <p:extLst>
      <p:ext uri="{BB962C8B-B14F-4D97-AF65-F5344CB8AC3E}">
        <p14:creationId xmlns:p14="http://schemas.microsoft.com/office/powerpoint/2010/main" val="1415608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Kansas-Nebraska Act (SSUSH8e)</a:t>
            </a:r>
            <a:endParaRPr lang="en-US" dirty="0"/>
          </a:p>
        </p:txBody>
      </p:sp>
      <p:sp>
        <p:nvSpPr>
          <p:cNvPr id="3" name="Content Placeholder 2"/>
          <p:cNvSpPr>
            <a:spLocks noGrp="1"/>
          </p:cNvSpPr>
          <p:nvPr>
            <p:ph idx="1"/>
          </p:nvPr>
        </p:nvSpPr>
        <p:spPr/>
        <p:txBody>
          <a:bodyPr/>
          <a:lstStyle/>
          <a:p>
            <a:pPr lvl="0"/>
            <a:r>
              <a:rPr lang="en-US" sz="2800" dirty="0">
                <a:effectLst/>
              </a:rPr>
              <a:t>Pro and antislavery groups moved to Kansas to support their political views.</a:t>
            </a:r>
          </a:p>
          <a:p>
            <a:pPr lvl="0"/>
            <a:r>
              <a:rPr lang="en-US" sz="2800" dirty="0">
                <a:effectLst/>
              </a:rPr>
              <a:t>Popular sovereignty eventually failed and led to </a:t>
            </a:r>
            <a:r>
              <a:rPr lang="en-US" sz="2800" b="1" dirty="0">
                <a:effectLst/>
              </a:rPr>
              <a:t>Bleeding Kansas</a:t>
            </a:r>
            <a:r>
              <a:rPr lang="en-US" sz="2800" dirty="0">
                <a:effectLst/>
              </a:rPr>
              <a:t> a violent or warlike battle between pro and antislavery groups. </a:t>
            </a:r>
          </a:p>
          <a:p>
            <a:endParaRPr lang="en-US" dirty="0"/>
          </a:p>
        </p:txBody>
      </p:sp>
    </p:spTree>
    <p:extLst>
      <p:ext uri="{BB962C8B-B14F-4D97-AF65-F5344CB8AC3E}">
        <p14:creationId xmlns:p14="http://schemas.microsoft.com/office/powerpoint/2010/main" val="3095138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3021" y="0"/>
            <a:ext cx="759897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93021" cy="6858000"/>
          </a:xfrm>
          <a:prstGeom prst="rect">
            <a:avLst/>
          </a:prstGeom>
        </p:spPr>
      </p:pic>
    </p:spTree>
    <p:extLst>
      <p:ext uri="{BB962C8B-B14F-4D97-AF65-F5344CB8AC3E}">
        <p14:creationId xmlns:p14="http://schemas.microsoft.com/office/powerpoint/2010/main" val="946873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Dred Scott v. Sanford (SSUSH8e)</a:t>
            </a:r>
            <a:endParaRPr lang="en-US" dirty="0"/>
          </a:p>
        </p:txBody>
      </p:sp>
      <p:sp>
        <p:nvSpPr>
          <p:cNvPr id="3" name="Content Placeholder 2"/>
          <p:cNvSpPr>
            <a:spLocks noGrp="1"/>
          </p:cNvSpPr>
          <p:nvPr>
            <p:ph idx="1"/>
          </p:nvPr>
        </p:nvSpPr>
        <p:spPr/>
        <p:txBody>
          <a:bodyPr/>
          <a:lstStyle/>
          <a:p>
            <a:r>
              <a:rPr lang="en-US" sz="2800" dirty="0">
                <a:effectLst/>
              </a:rPr>
              <a:t>In 1857, the U.S. Supreme Court issued the </a:t>
            </a:r>
            <a:r>
              <a:rPr lang="en-US" sz="2800" b="1" i="1" dirty="0">
                <a:effectLst/>
              </a:rPr>
              <a:t>Scott v. Sanford </a:t>
            </a:r>
            <a:r>
              <a:rPr lang="en-US" sz="2800" b="1" dirty="0">
                <a:effectLst/>
              </a:rPr>
              <a:t>decision</a:t>
            </a:r>
            <a:r>
              <a:rPr lang="en-US" sz="2800" dirty="0">
                <a:effectLst/>
              </a:rPr>
              <a:t>, settling a lawsuit in which an African American slave named </a:t>
            </a:r>
            <a:r>
              <a:rPr lang="en-US" sz="2800" b="1" dirty="0">
                <a:effectLst/>
              </a:rPr>
              <a:t>Dred Scott </a:t>
            </a:r>
            <a:r>
              <a:rPr lang="en-US" sz="2800" dirty="0">
                <a:effectLst/>
              </a:rPr>
              <a:t>claimed he should be a free man because he had lived with his master in slave states and in free-states. </a:t>
            </a:r>
          </a:p>
          <a:p>
            <a:endParaRPr lang="en-US" dirty="0"/>
          </a:p>
        </p:txBody>
      </p:sp>
    </p:spTree>
    <p:extLst>
      <p:ext uri="{BB962C8B-B14F-4D97-AF65-F5344CB8AC3E}">
        <p14:creationId xmlns:p14="http://schemas.microsoft.com/office/powerpoint/2010/main" val="1328446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07000"/>
              </a:lnSpc>
              <a:spcBef>
                <a:spcPts val="0"/>
              </a:spcBef>
              <a:spcAft>
                <a:spcPts val="0"/>
              </a:spcAft>
            </a:pPr>
            <a:r>
              <a:rPr lang="en-US" dirty="0">
                <a:effectLst/>
                <a:latin typeface="Bookman Old Style" panose="02050604050505020204" pitchFamily="18" charset="0"/>
                <a:ea typeface="Calibri" panose="020F0502020204030204" pitchFamily="34" charset="0"/>
                <a:cs typeface="Times New Roman" panose="02020603050405020304" pitchFamily="18" charset="0"/>
              </a:rPr>
              <a:t>Dred Scott v. Sanford </a:t>
            </a:r>
            <a:r>
              <a:rPr lang="en-US" dirty="0">
                <a:effectLst/>
                <a:latin typeface="Bookman Old Style" panose="02050604050505020204" pitchFamily="18" charset="0"/>
                <a:ea typeface="Calibri" panose="020F0502020204030204" pitchFamily="34" charset="0"/>
                <a:cs typeface="Kokila"/>
              </a:rPr>
              <a:t>(SSUSH8e)</a:t>
            </a:r>
            <a:endParaRPr lang="en-US" dirty="0">
              <a:latin typeface="Bookman Old Style" panose="02050604050505020204" pitchFamily="18" charset="0"/>
            </a:endParaRPr>
          </a:p>
        </p:txBody>
      </p:sp>
      <p:sp>
        <p:nvSpPr>
          <p:cNvPr id="3" name="Content Placeholder 2"/>
          <p:cNvSpPr>
            <a:spLocks noGrp="1"/>
          </p:cNvSpPr>
          <p:nvPr>
            <p:ph idx="1"/>
          </p:nvPr>
        </p:nvSpPr>
        <p:spPr/>
        <p:txBody>
          <a:bodyPr/>
          <a:lstStyle/>
          <a:p>
            <a:pPr lvl="0"/>
            <a:r>
              <a:rPr lang="en-US" sz="2800" dirty="0">
                <a:effectLst/>
              </a:rPr>
              <a:t>The Court ruled:</a:t>
            </a:r>
          </a:p>
          <a:p>
            <a:pPr lvl="1"/>
            <a:r>
              <a:rPr lang="en-US" sz="2800" dirty="0">
                <a:effectLst/>
              </a:rPr>
              <a:t>No African American could ever be a U.S. citizen</a:t>
            </a:r>
          </a:p>
          <a:p>
            <a:pPr lvl="1"/>
            <a:r>
              <a:rPr lang="en-US" sz="2800" dirty="0">
                <a:effectLst/>
              </a:rPr>
              <a:t>Congress could not prohibit slavery in federal territories</a:t>
            </a:r>
          </a:p>
          <a:p>
            <a:pPr lvl="1"/>
            <a:r>
              <a:rPr lang="en-US" sz="2800" dirty="0">
                <a:effectLst/>
              </a:rPr>
              <a:t>Popular sovereignty was unconstitutional</a:t>
            </a:r>
          </a:p>
          <a:p>
            <a:pPr lvl="0"/>
            <a:r>
              <a:rPr lang="en-US" sz="2800" dirty="0">
                <a:effectLst/>
              </a:rPr>
              <a:t>The </a:t>
            </a:r>
            <a:r>
              <a:rPr lang="en-US" sz="2800" i="1" dirty="0">
                <a:effectLst/>
              </a:rPr>
              <a:t>Dred Scott </a:t>
            </a:r>
            <a:r>
              <a:rPr lang="en-US" sz="2800" dirty="0">
                <a:effectLst/>
              </a:rPr>
              <a:t>decision gave slavery protection under the Constitution. </a:t>
            </a:r>
          </a:p>
          <a:p>
            <a:endParaRPr lang="en-US" dirty="0"/>
          </a:p>
        </p:txBody>
      </p:sp>
    </p:spTree>
    <p:extLst>
      <p:ext uri="{BB962C8B-B14F-4D97-AF65-F5344CB8AC3E}">
        <p14:creationId xmlns:p14="http://schemas.microsoft.com/office/powerpoint/2010/main" val="4081936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457200" lvl="0" indent="-457200">
              <a:buFont typeface="+mj-lt"/>
              <a:buAutoNum type="arabicPeriod"/>
            </a:pPr>
            <a:r>
              <a:rPr lang="en-US" sz="2800" dirty="0">
                <a:effectLst/>
              </a:rPr>
              <a:t>What was the political significance of the Kansas-Nebraska Act?</a:t>
            </a:r>
          </a:p>
          <a:p>
            <a:pPr marL="457200" lvl="0" indent="-457200">
              <a:buFont typeface="+mj-lt"/>
              <a:buAutoNum type="arabicPeriod"/>
            </a:pPr>
            <a:r>
              <a:rPr lang="en-US" sz="2800" dirty="0">
                <a:effectLst/>
              </a:rPr>
              <a:t> Define: Popular Sovereignty</a:t>
            </a:r>
          </a:p>
          <a:p>
            <a:pPr marL="457200" lvl="0" indent="-457200">
              <a:buFont typeface="+mj-lt"/>
              <a:buAutoNum type="arabicPeriod"/>
            </a:pPr>
            <a:r>
              <a:rPr lang="en-US" sz="2800" dirty="0">
                <a:effectLst/>
              </a:rPr>
              <a:t> Who was Dred Scott?</a:t>
            </a:r>
          </a:p>
          <a:p>
            <a:pPr marL="457200" lvl="0" indent="-457200">
              <a:buFont typeface="+mj-lt"/>
              <a:buAutoNum type="arabicPeriod"/>
            </a:pPr>
            <a:r>
              <a:rPr lang="en-US" sz="2800" dirty="0">
                <a:effectLst/>
              </a:rPr>
              <a:t> What was the significance of Scott v Sanford?</a:t>
            </a:r>
          </a:p>
          <a:p>
            <a:endParaRPr lang="en-US" dirty="0"/>
          </a:p>
        </p:txBody>
      </p:sp>
    </p:spTree>
    <p:extLst>
      <p:ext uri="{BB962C8B-B14F-4D97-AF65-F5344CB8AC3E}">
        <p14:creationId xmlns:p14="http://schemas.microsoft.com/office/powerpoint/2010/main" val="3446833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6927493" cy="212165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73859"/>
            <a:ext cx="6927494" cy="47841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493" y="0"/>
            <a:ext cx="5264505" cy="6846849"/>
          </a:xfrm>
          <a:prstGeom prst="rect">
            <a:avLst/>
          </a:prstGeom>
        </p:spPr>
      </p:pic>
    </p:spTree>
    <p:extLst>
      <p:ext uri="{BB962C8B-B14F-4D97-AF65-F5344CB8AC3E}">
        <p14:creationId xmlns:p14="http://schemas.microsoft.com/office/powerpoint/2010/main" val="1410410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John Brown’s Raid on Harper’s Ferry (SSUSH8e)</a:t>
            </a:r>
            <a:endParaRPr lang="en-US" dirty="0"/>
          </a:p>
        </p:txBody>
      </p:sp>
      <p:sp>
        <p:nvSpPr>
          <p:cNvPr id="3" name="Content Placeholder 2"/>
          <p:cNvSpPr>
            <a:spLocks noGrp="1"/>
          </p:cNvSpPr>
          <p:nvPr>
            <p:ph idx="1"/>
          </p:nvPr>
        </p:nvSpPr>
        <p:spPr>
          <a:xfrm>
            <a:off x="913795" y="2096063"/>
            <a:ext cx="10353762" cy="4478157"/>
          </a:xfrm>
        </p:spPr>
        <p:txBody>
          <a:bodyPr>
            <a:normAutofit/>
          </a:bodyPr>
          <a:lstStyle/>
          <a:p>
            <a:pPr lvl="0"/>
            <a:r>
              <a:rPr lang="en-US" sz="2800" b="1" dirty="0">
                <a:effectLst/>
              </a:rPr>
              <a:t>John Brown,</a:t>
            </a:r>
            <a:r>
              <a:rPr lang="en-US" sz="2800" dirty="0">
                <a:effectLst/>
              </a:rPr>
              <a:t> a white abolitionist, decided to fight slavery with violence and killing.</a:t>
            </a:r>
          </a:p>
          <a:p>
            <a:pPr lvl="0"/>
            <a:r>
              <a:rPr lang="en-US" sz="2800" dirty="0">
                <a:effectLst/>
              </a:rPr>
              <a:t>He led a group of white and black men in a raid on the federal armory at Harpers Ferry, Virginia.</a:t>
            </a:r>
          </a:p>
          <a:p>
            <a:pPr lvl="0"/>
            <a:r>
              <a:rPr lang="en-US" sz="2800" b="1" dirty="0">
                <a:effectLst/>
              </a:rPr>
              <a:t>John Brown’s Raid</a:t>
            </a:r>
            <a:r>
              <a:rPr lang="en-US" sz="2800" dirty="0">
                <a:effectLst/>
              </a:rPr>
              <a:t> was to deliver the weapons and ammunition to slaves, who would then use them in an uprising against slaveholders and proslavery government officials. </a:t>
            </a:r>
          </a:p>
          <a:p>
            <a:endParaRPr lang="en-US" dirty="0"/>
          </a:p>
        </p:txBody>
      </p:sp>
    </p:spTree>
    <p:extLst>
      <p:ext uri="{BB962C8B-B14F-4D97-AF65-F5344CB8AC3E}">
        <p14:creationId xmlns:p14="http://schemas.microsoft.com/office/powerpoint/2010/main" val="2093308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288900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John Brown’s Raid on Harper’s Ferry (SSUSH8e)</a:t>
            </a:r>
            <a:endParaRPr lang="en-US" dirty="0"/>
          </a:p>
        </p:txBody>
      </p:sp>
      <p:sp>
        <p:nvSpPr>
          <p:cNvPr id="3" name="Content Placeholder 2"/>
          <p:cNvSpPr>
            <a:spLocks noGrp="1"/>
          </p:cNvSpPr>
          <p:nvPr>
            <p:ph idx="1"/>
          </p:nvPr>
        </p:nvSpPr>
        <p:spPr/>
        <p:txBody>
          <a:bodyPr/>
          <a:lstStyle/>
          <a:p>
            <a:pPr lvl="0"/>
            <a:r>
              <a:rPr lang="en-US" sz="2800" dirty="0">
                <a:effectLst/>
              </a:rPr>
              <a:t>Brown raid failed and he was convicted of treason against the state of Virginia and executed by hanging. </a:t>
            </a:r>
          </a:p>
          <a:p>
            <a:pPr lvl="0"/>
            <a:r>
              <a:rPr lang="en-US" sz="2800" dirty="0">
                <a:effectLst/>
              </a:rPr>
              <a:t>Southerners thought Brown was a terrorist. Northerners thought he was an abolitionist martyr.</a:t>
            </a:r>
          </a:p>
          <a:p>
            <a:endParaRPr lang="en-US" dirty="0"/>
          </a:p>
        </p:txBody>
      </p:sp>
    </p:spTree>
    <p:extLst>
      <p:ext uri="{BB962C8B-B14F-4D97-AF65-F5344CB8AC3E}">
        <p14:creationId xmlns:p14="http://schemas.microsoft.com/office/powerpoint/2010/main" val="183426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11614" cy="6858000"/>
          </a:xfrm>
        </p:spPr>
      </p:pic>
      <p:pic>
        <p:nvPicPr>
          <p:cNvPr id="1026" name="Picture 2" descr="Image result for us sectionalism m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1614" y="0"/>
            <a:ext cx="59803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19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3214" y="609600"/>
            <a:ext cx="4367048" cy="5885793"/>
          </a:xfrm>
        </p:spPr>
        <p:txBody>
          <a:bodyPr>
            <a:normAutofit/>
          </a:bodyPr>
          <a:lstStyle/>
          <a:p>
            <a:r>
              <a:rPr lang="en-US" dirty="0"/>
              <a:t>How does this map illustrate the political division in the country in 1860?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472855" cy="6858000"/>
          </a:xfrm>
        </p:spPr>
      </p:pic>
    </p:spTree>
    <p:extLst>
      <p:ext uri="{BB962C8B-B14F-4D97-AF65-F5344CB8AC3E}">
        <p14:creationId xmlns:p14="http://schemas.microsoft.com/office/powerpoint/2010/main" val="898769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Source Analysis</a:t>
            </a:r>
          </a:p>
        </p:txBody>
      </p:sp>
      <p:sp>
        <p:nvSpPr>
          <p:cNvPr id="3" name="Content Placeholder 2"/>
          <p:cNvSpPr>
            <a:spLocks noGrp="1"/>
          </p:cNvSpPr>
          <p:nvPr>
            <p:ph idx="1"/>
          </p:nvPr>
        </p:nvSpPr>
        <p:spPr>
          <a:xfrm>
            <a:off x="331076" y="2096063"/>
            <a:ext cx="11477295" cy="4525453"/>
          </a:xfrm>
        </p:spPr>
        <p:txBody>
          <a:bodyPr>
            <a:normAutofit/>
          </a:bodyPr>
          <a:lstStyle/>
          <a:p>
            <a:r>
              <a:rPr lang="en-US" sz="2800" dirty="0">
                <a:effectLst/>
              </a:rPr>
              <a:t>The Election was not the Cause [of secession] it was but the last feather which you know breaks the Camel’s back. Sectional hostility manifested in hostile legislation by states and raids of organized bodies sustained by Contributions . . . of northern Society furnish to us sufficient cause. . . .</a:t>
            </a:r>
          </a:p>
          <a:p>
            <a:pPr lvl="1"/>
            <a:r>
              <a:rPr lang="en-US" sz="2800" dirty="0">
                <a:effectLst/>
              </a:rPr>
              <a:t>Source: letter that Jefferson Davis wrote to George Lunt on January 17, 1861</a:t>
            </a:r>
          </a:p>
          <a:p>
            <a:endParaRPr lang="en-US" dirty="0"/>
          </a:p>
        </p:txBody>
      </p:sp>
    </p:spTree>
    <p:extLst>
      <p:ext uri="{BB962C8B-B14F-4D97-AF65-F5344CB8AC3E}">
        <p14:creationId xmlns:p14="http://schemas.microsoft.com/office/powerpoint/2010/main" val="1000293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78317" y="0"/>
            <a:ext cx="8313683"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878317" cy="6858000"/>
          </a:xfrm>
          <a:prstGeom prst="rect">
            <a:avLst/>
          </a:prstGeom>
        </p:spPr>
      </p:pic>
    </p:spTree>
    <p:extLst>
      <p:ext uri="{BB962C8B-B14F-4D97-AF65-F5344CB8AC3E}">
        <p14:creationId xmlns:p14="http://schemas.microsoft.com/office/powerpoint/2010/main" val="453007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Election of 1860 (SSUSH8e)</a:t>
            </a:r>
            <a:endParaRPr lang="en-US" dirty="0"/>
          </a:p>
        </p:txBody>
      </p:sp>
      <p:sp>
        <p:nvSpPr>
          <p:cNvPr id="3" name="Content Placeholder 2"/>
          <p:cNvSpPr>
            <a:spLocks noGrp="1"/>
          </p:cNvSpPr>
          <p:nvPr>
            <p:ph idx="1"/>
          </p:nvPr>
        </p:nvSpPr>
        <p:spPr>
          <a:xfrm>
            <a:off x="913794" y="2096064"/>
            <a:ext cx="10705391" cy="4509688"/>
          </a:xfrm>
        </p:spPr>
        <p:txBody>
          <a:bodyPr/>
          <a:lstStyle/>
          <a:p>
            <a:pPr lvl="0"/>
            <a:r>
              <a:rPr lang="en-US" sz="2400" dirty="0">
                <a:effectLst/>
              </a:rPr>
              <a:t>By the time of the presidential election of 1860, the country was at a boiling point regarding slavery.</a:t>
            </a:r>
          </a:p>
          <a:p>
            <a:pPr lvl="0"/>
            <a:r>
              <a:rPr lang="en-US" sz="2400" dirty="0">
                <a:effectLst/>
              </a:rPr>
              <a:t>The southern states feared that Lincoln would seek not only to prevent slavery in the new territories, but to dismantle it in the South as well. </a:t>
            </a:r>
          </a:p>
          <a:p>
            <a:pPr lvl="0"/>
            <a:r>
              <a:rPr lang="en-US" sz="2400" dirty="0">
                <a:effectLst/>
              </a:rPr>
              <a:t>When Lincoln won the election, South Carolina responded by </a:t>
            </a:r>
            <a:r>
              <a:rPr lang="en-US" sz="2400" b="1" dirty="0">
                <a:effectLst/>
              </a:rPr>
              <a:t>seceding</a:t>
            </a:r>
            <a:r>
              <a:rPr lang="en-US" sz="2400" dirty="0">
                <a:effectLst/>
              </a:rPr>
              <a:t> (withdrawing) from the Union on December 20, 1860. </a:t>
            </a:r>
          </a:p>
          <a:p>
            <a:pPr lvl="0"/>
            <a:r>
              <a:rPr lang="en-US" sz="2400" dirty="0">
                <a:effectLst/>
              </a:rPr>
              <a:t>Within two months, six other states had seceded as well: Mississippi, Alabama, Georgia, Florida, Louisiana and Texas.</a:t>
            </a:r>
          </a:p>
          <a:p>
            <a:endParaRPr lang="en-US" dirty="0"/>
          </a:p>
        </p:txBody>
      </p:sp>
    </p:spTree>
    <p:extLst>
      <p:ext uri="{BB962C8B-B14F-4D97-AF65-F5344CB8AC3E}">
        <p14:creationId xmlns:p14="http://schemas.microsoft.com/office/powerpoint/2010/main" val="1774390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7352"/>
            <a:ext cx="10353761" cy="1326321"/>
          </a:xfrm>
        </p:spPr>
        <p:txBody>
          <a:bodyPr/>
          <a:lstStyle/>
          <a:p>
            <a:r>
              <a:rPr lang="en-US" dirty="0"/>
              <a:t>Review Questions</a:t>
            </a:r>
          </a:p>
        </p:txBody>
      </p:sp>
      <p:sp>
        <p:nvSpPr>
          <p:cNvPr id="3" name="Content Placeholder 2"/>
          <p:cNvSpPr>
            <a:spLocks noGrp="1"/>
          </p:cNvSpPr>
          <p:nvPr>
            <p:ph idx="1"/>
          </p:nvPr>
        </p:nvSpPr>
        <p:spPr>
          <a:xfrm>
            <a:off x="913795" y="1935921"/>
            <a:ext cx="10353761" cy="4761936"/>
          </a:xfrm>
        </p:spPr>
        <p:txBody>
          <a:bodyPr>
            <a:noAutofit/>
          </a:bodyPr>
          <a:lstStyle/>
          <a:p>
            <a:pPr marL="514350" indent="-514350">
              <a:buFont typeface="+mj-lt"/>
              <a:buAutoNum type="arabicPeriod"/>
            </a:pPr>
            <a:r>
              <a:rPr lang="en-US" sz="2400" dirty="0">
                <a:effectLst/>
              </a:rPr>
              <a:t>Who was John Brown?</a:t>
            </a:r>
          </a:p>
          <a:p>
            <a:pPr marL="514350" lvl="0" indent="-514350">
              <a:buFont typeface="+mj-lt"/>
              <a:buAutoNum type="arabicPeriod"/>
            </a:pPr>
            <a:r>
              <a:rPr lang="en-US" sz="2400" dirty="0">
                <a:effectLst/>
              </a:rPr>
              <a:t>How did the following regions feel about John Brown’s Raid on Harpers Ferry?</a:t>
            </a:r>
          </a:p>
          <a:p>
            <a:pPr marL="971550" lvl="1" indent="-514350">
              <a:buFont typeface="+mj-lt"/>
              <a:buAutoNum type="alphaLcPeriod"/>
            </a:pPr>
            <a:r>
              <a:rPr lang="en-US" sz="2400" dirty="0">
                <a:effectLst/>
              </a:rPr>
              <a:t>South:____________________________________</a:t>
            </a:r>
          </a:p>
          <a:p>
            <a:pPr marL="971550" lvl="1" indent="-514350">
              <a:buFont typeface="+mj-lt"/>
              <a:buAutoNum type="alphaLcPeriod"/>
            </a:pPr>
            <a:r>
              <a:rPr lang="en-US" sz="2400" dirty="0">
                <a:effectLst/>
              </a:rPr>
              <a:t>North: ________________________________________</a:t>
            </a:r>
          </a:p>
          <a:p>
            <a:pPr marL="514350" indent="-514350">
              <a:buFont typeface="+mj-lt"/>
              <a:buAutoNum type="arabicPeriod"/>
            </a:pPr>
            <a:r>
              <a:rPr lang="en-US" sz="2400" dirty="0">
                <a:effectLst/>
              </a:rPr>
              <a:t>What president was elected in 1860?</a:t>
            </a:r>
          </a:p>
          <a:p>
            <a:pPr marL="514350" lvl="0" indent="-514350">
              <a:buFont typeface="+mj-lt"/>
              <a:buAutoNum type="arabicPeriod"/>
            </a:pPr>
            <a:r>
              <a:rPr lang="en-US" sz="2400" dirty="0">
                <a:effectLst/>
              </a:rPr>
              <a:t>How did the Presidential Election of 1860 impact the United States?</a:t>
            </a:r>
          </a:p>
          <a:p>
            <a:pPr marL="514350" lvl="0" indent="-514350">
              <a:buFont typeface="+mj-lt"/>
              <a:buAutoNum type="arabicPeriod"/>
            </a:pPr>
            <a:r>
              <a:rPr lang="en-US" sz="2400" dirty="0">
                <a:effectLst/>
              </a:rPr>
              <a:t>List the four events that led to the Civil War</a:t>
            </a:r>
          </a:p>
        </p:txBody>
      </p:sp>
    </p:spTree>
    <p:extLst>
      <p:ext uri="{BB962C8B-B14F-4D97-AF65-F5344CB8AC3E}">
        <p14:creationId xmlns:p14="http://schemas.microsoft.com/office/powerpoint/2010/main" val="31889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7807" y="2264979"/>
            <a:ext cx="4393790" cy="2832538"/>
          </a:xfrm>
        </p:spPr>
        <p:txBody>
          <a:bodyPr>
            <a:normAutofit/>
          </a:bodyPr>
          <a:lstStyle/>
          <a:p>
            <a:r>
              <a:rPr lang="en-US" dirty="0"/>
              <a:t>Why is the Politician Weighing  Missouri and Maine?</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67448" cy="6858000"/>
          </a:xfrm>
        </p:spPr>
      </p:pic>
    </p:spTree>
    <p:extLst>
      <p:ext uri="{BB962C8B-B14F-4D97-AF65-F5344CB8AC3E}">
        <p14:creationId xmlns:p14="http://schemas.microsoft.com/office/powerpoint/2010/main" val="332275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Missouri Compromise (SSUSH8a)</a:t>
            </a:r>
            <a:endParaRPr lang="en-US" dirty="0"/>
          </a:p>
        </p:txBody>
      </p:sp>
      <p:sp>
        <p:nvSpPr>
          <p:cNvPr id="3" name="Content Placeholder 2"/>
          <p:cNvSpPr>
            <a:spLocks noGrp="1"/>
          </p:cNvSpPr>
          <p:nvPr>
            <p:ph idx="1"/>
          </p:nvPr>
        </p:nvSpPr>
        <p:spPr/>
        <p:txBody>
          <a:bodyPr/>
          <a:lstStyle/>
          <a:p>
            <a:pPr lvl="0"/>
            <a:r>
              <a:rPr lang="en-US" sz="2800" dirty="0">
                <a:effectLst/>
              </a:rPr>
              <a:t>After the Louisiana Purchase, a debate raged in Congress over Missouri's application for statehood. </a:t>
            </a:r>
          </a:p>
          <a:p>
            <a:pPr lvl="0"/>
            <a:r>
              <a:rPr lang="en-US" sz="2800" dirty="0">
                <a:effectLst/>
              </a:rPr>
              <a:t>Slave states and free-states were equally represented in the Senate, and Missouri's admission would disrupt the balance of power. </a:t>
            </a:r>
          </a:p>
          <a:p>
            <a:endParaRPr lang="en-US" dirty="0"/>
          </a:p>
        </p:txBody>
      </p:sp>
    </p:spTree>
    <p:extLst>
      <p:ext uri="{BB962C8B-B14F-4D97-AF65-F5344CB8AC3E}">
        <p14:creationId xmlns:p14="http://schemas.microsoft.com/office/powerpoint/2010/main" val="306636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4186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3422"/>
            <a:ext cx="10353761" cy="1198178"/>
          </a:xfrm>
        </p:spPr>
        <p:txBody>
          <a:bodyPr/>
          <a:lstStyle/>
          <a:p>
            <a:r>
              <a:rPr lang="en-US" dirty="0"/>
              <a:t>Primary Source Analysis</a:t>
            </a:r>
          </a:p>
        </p:txBody>
      </p:sp>
      <p:sp>
        <p:nvSpPr>
          <p:cNvPr id="3" name="Content Placeholder 2"/>
          <p:cNvSpPr>
            <a:spLocks noGrp="1"/>
          </p:cNvSpPr>
          <p:nvPr>
            <p:ph idx="1"/>
          </p:nvPr>
        </p:nvSpPr>
        <p:spPr>
          <a:xfrm>
            <a:off x="913795" y="1576551"/>
            <a:ext cx="10353762" cy="5044965"/>
          </a:xfrm>
        </p:spPr>
        <p:txBody>
          <a:bodyPr/>
          <a:lstStyle/>
          <a:p>
            <a:r>
              <a:rPr lang="en-US" sz="2400" dirty="0">
                <a:effectLst/>
              </a:rPr>
              <a:t>… After the Missouri (Compromise of 1820)crisis it was no longer possible to pretend that the United States was a single nation with a single set of national interests. Although politicians in both North and South worked hard over the next two decades to suppress the issue of slavery in the national debate lest it drive a deeper wedge between the northern and southern wings of both national parties, the society of slaveholders would henceforth be in conflict with the society of free labor.… </a:t>
            </a:r>
          </a:p>
          <a:p>
            <a:pPr lvl="1"/>
            <a:r>
              <a:rPr lang="en-US" sz="2400" dirty="0">
                <a:effectLst/>
              </a:rPr>
              <a:t>Source: Robert Kagan, </a:t>
            </a:r>
            <a:r>
              <a:rPr lang="en-US" sz="2400" i="1" dirty="0">
                <a:effectLst/>
              </a:rPr>
              <a:t>Dangerous Nation: America’s Foreign Policy from Its Earliest Days to the Dawn of the Twentieth Century</a:t>
            </a:r>
            <a:r>
              <a:rPr lang="en-US" sz="2400" dirty="0">
                <a:effectLst/>
              </a:rPr>
              <a:t>, Alfred A. Knopf, 2006</a:t>
            </a:r>
          </a:p>
          <a:p>
            <a:endParaRPr lang="en-US" dirty="0"/>
          </a:p>
        </p:txBody>
      </p:sp>
    </p:spTree>
    <p:extLst>
      <p:ext uri="{BB962C8B-B14F-4D97-AF65-F5344CB8AC3E}">
        <p14:creationId xmlns:p14="http://schemas.microsoft.com/office/powerpoint/2010/main" val="166223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Missouri Compromise (SSUSH8a)</a:t>
            </a:r>
            <a:endParaRPr lang="en-US" dirty="0"/>
          </a:p>
        </p:txBody>
      </p:sp>
      <p:sp>
        <p:nvSpPr>
          <p:cNvPr id="3" name="Content Placeholder 2"/>
          <p:cNvSpPr>
            <a:spLocks noGrp="1"/>
          </p:cNvSpPr>
          <p:nvPr>
            <p:ph idx="1"/>
          </p:nvPr>
        </p:nvSpPr>
        <p:spPr>
          <a:xfrm>
            <a:off x="913795" y="2096063"/>
            <a:ext cx="10353762" cy="4210143"/>
          </a:xfrm>
        </p:spPr>
        <p:txBody>
          <a:bodyPr>
            <a:normAutofit/>
          </a:bodyPr>
          <a:lstStyle/>
          <a:p>
            <a:pPr lvl="0"/>
            <a:r>
              <a:rPr lang="en-US" sz="2800" dirty="0">
                <a:effectLst/>
              </a:rPr>
              <a:t>This issue was resolved when Congress passed the Missouri Compromise. </a:t>
            </a:r>
          </a:p>
          <a:p>
            <a:pPr lvl="1"/>
            <a:r>
              <a:rPr lang="en-US" sz="2800" b="1" dirty="0">
                <a:effectLst/>
              </a:rPr>
              <a:t>Maine</a:t>
            </a:r>
            <a:r>
              <a:rPr lang="en-US" sz="2800" dirty="0">
                <a:effectLst/>
              </a:rPr>
              <a:t> would be admitted to the Union as a free state</a:t>
            </a:r>
          </a:p>
          <a:p>
            <a:pPr lvl="1"/>
            <a:r>
              <a:rPr lang="en-US" sz="2800" b="1" dirty="0">
                <a:effectLst/>
              </a:rPr>
              <a:t>Missouri</a:t>
            </a:r>
            <a:r>
              <a:rPr lang="en-US" sz="2800" dirty="0">
                <a:effectLst/>
              </a:rPr>
              <a:t> would be admitted as a slave state</a:t>
            </a:r>
          </a:p>
          <a:p>
            <a:r>
              <a:rPr lang="en-US" sz="2800" dirty="0">
                <a:effectLst/>
              </a:rPr>
              <a:t>The balance between proslavery and antislavery senators was equal again––until the next state asked to enter the Union.</a:t>
            </a:r>
          </a:p>
          <a:p>
            <a:endParaRPr lang="en-US" dirty="0"/>
          </a:p>
        </p:txBody>
      </p:sp>
    </p:spTree>
    <p:extLst>
      <p:ext uri="{BB962C8B-B14F-4D97-AF65-F5344CB8AC3E}">
        <p14:creationId xmlns:p14="http://schemas.microsoft.com/office/powerpoint/2010/main" val="4274317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10060</TotalTime>
  <Words>1629</Words>
  <Application>Microsoft Office PowerPoint</Application>
  <PresentationFormat>Widescreen</PresentationFormat>
  <Paragraphs>127</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Bookman Old Style</vt:lpstr>
      <vt:lpstr>Calibri</vt:lpstr>
      <vt:lpstr>Kokila</vt:lpstr>
      <vt:lpstr>Rockwell</vt:lpstr>
      <vt:lpstr>Times New Roman</vt:lpstr>
      <vt:lpstr>Damask</vt:lpstr>
      <vt:lpstr>Dividing A Nation</vt:lpstr>
      <vt:lpstr>Standard</vt:lpstr>
      <vt:lpstr>Key Concepts</vt:lpstr>
      <vt:lpstr>PowerPoint Presentation</vt:lpstr>
      <vt:lpstr>Why is the Politician Weighing  Missouri and Maine?</vt:lpstr>
      <vt:lpstr>The Missouri Compromise (SSUSH8a)</vt:lpstr>
      <vt:lpstr>PowerPoint Presentation</vt:lpstr>
      <vt:lpstr>Primary Source Analysis</vt:lpstr>
      <vt:lpstr>The Missouri Compromise (SSUSH8a)</vt:lpstr>
      <vt:lpstr>Primary Source Analysis</vt:lpstr>
      <vt:lpstr>PowerPoint Presentation</vt:lpstr>
      <vt:lpstr>Role of James K. Polk (SSUSH8b) </vt:lpstr>
      <vt:lpstr>PowerPoint Presentation</vt:lpstr>
      <vt:lpstr>Role of James K. Polk (SSUSH8b) </vt:lpstr>
      <vt:lpstr>PowerPoint Presentation</vt:lpstr>
      <vt:lpstr>Role of James K. Polk (SSUSH8b) </vt:lpstr>
      <vt:lpstr>Review Questions</vt:lpstr>
      <vt:lpstr>PowerPoint Presentation</vt:lpstr>
      <vt:lpstr>List 3 States Acquired from the Mexican American War</vt:lpstr>
      <vt:lpstr>The Mexican American War (SSUSH8c)</vt:lpstr>
      <vt:lpstr>Primary Source Analysis</vt:lpstr>
      <vt:lpstr>The Wilmot Provision (SSUSH8c)</vt:lpstr>
      <vt:lpstr>PowerPoint Presentation</vt:lpstr>
      <vt:lpstr>PowerPoint Presentation</vt:lpstr>
      <vt:lpstr>The Compromise of 1850 (SSUSH8d)</vt:lpstr>
      <vt:lpstr>The Compromise of 1850 (SSUSH8d)</vt:lpstr>
      <vt:lpstr>Review Questions</vt:lpstr>
      <vt:lpstr>According to the Map Who or What will decide if Slavery is Permitted in Kansas or Nebraska?</vt:lpstr>
      <vt:lpstr>PowerPoint Presentation</vt:lpstr>
      <vt:lpstr>Kansas-Nebraska Act (SSUSH8e)</vt:lpstr>
      <vt:lpstr>Kansas-Nebraska Act (SSUSH8e)</vt:lpstr>
      <vt:lpstr>PowerPoint Presentation</vt:lpstr>
      <vt:lpstr>Dred Scott v. Sanford (SSUSH8e)</vt:lpstr>
      <vt:lpstr>Dred Scott v. Sanford (SSUSH8e)</vt:lpstr>
      <vt:lpstr>Review Questions</vt:lpstr>
      <vt:lpstr>PowerPoint Presentation</vt:lpstr>
      <vt:lpstr>John Brown’s Raid on Harper’s Ferry (SSUSH8e)</vt:lpstr>
      <vt:lpstr>PowerPoint Presentation</vt:lpstr>
      <vt:lpstr>John Brown’s Raid on Harper’s Ferry (SSUSH8e)</vt:lpstr>
      <vt:lpstr>How does this map illustrate the political division in the country in 1860?</vt:lpstr>
      <vt:lpstr>Primary Source Analysis</vt:lpstr>
      <vt:lpstr>PowerPoint Presentation</vt:lpstr>
      <vt:lpstr>The Election of 1860 (SSUSH8e)</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Dividing A Nation</dc:title>
  <dc:creator>Brock</dc:creator>
  <cp:lastModifiedBy>Kelly N. Palmer</cp:lastModifiedBy>
  <cp:revision>25</cp:revision>
  <dcterms:created xsi:type="dcterms:W3CDTF">2017-07-21T14:14:56Z</dcterms:created>
  <dcterms:modified xsi:type="dcterms:W3CDTF">2017-09-18T15:18:36Z</dcterms:modified>
</cp:coreProperties>
</file>