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89" r:id="rId5"/>
    <p:sldId id="317" r:id="rId6"/>
    <p:sldId id="262" r:id="rId7"/>
    <p:sldId id="321" r:id="rId8"/>
    <p:sldId id="268" r:id="rId9"/>
    <p:sldId id="290" r:id="rId10"/>
    <p:sldId id="269" r:id="rId11"/>
    <p:sldId id="280" r:id="rId12"/>
    <p:sldId id="291" r:id="rId13"/>
    <p:sldId id="270" r:id="rId14"/>
    <p:sldId id="319" r:id="rId15"/>
    <p:sldId id="292" r:id="rId16"/>
    <p:sldId id="273" r:id="rId17"/>
    <p:sldId id="277" r:id="rId18"/>
    <p:sldId id="261" r:id="rId19"/>
    <p:sldId id="294" r:id="rId20"/>
    <p:sldId id="293" r:id="rId21"/>
    <p:sldId id="295" r:id="rId22"/>
    <p:sldId id="275" r:id="rId23"/>
    <p:sldId id="274" r:id="rId24"/>
    <p:sldId id="324" r:id="rId25"/>
    <p:sldId id="296" r:id="rId26"/>
    <p:sldId id="271" r:id="rId27"/>
    <p:sldId id="259" r:id="rId28"/>
    <p:sldId id="265" r:id="rId29"/>
    <p:sldId id="310" r:id="rId30"/>
    <p:sldId id="307" r:id="rId31"/>
    <p:sldId id="308" r:id="rId32"/>
    <p:sldId id="281" r:id="rId33"/>
    <p:sldId id="278" r:id="rId34"/>
    <p:sldId id="297" r:id="rId35"/>
    <p:sldId id="299" r:id="rId36"/>
    <p:sldId id="318" r:id="rId37"/>
    <p:sldId id="300" r:id="rId38"/>
    <p:sldId id="298" r:id="rId39"/>
    <p:sldId id="272" r:id="rId40"/>
    <p:sldId id="320" r:id="rId41"/>
    <p:sldId id="302" r:id="rId42"/>
    <p:sldId id="301" r:id="rId43"/>
    <p:sldId id="303" r:id="rId44"/>
    <p:sldId id="264" r:id="rId45"/>
    <p:sldId id="266" r:id="rId46"/>
    <p:sldId id="288" r:id="rId47"/>
    <p:sldId id="311" r:id="rId48"/>
    <p:sldId id="282" r:id="rId49"/>
    <p:sldId id="313" r:id="rId50"/>
    <p:sldId id="283" r:id="rId51"/>
    <p:sldId id="284" r:id="rId52"/>
    <p:sldId id="314" r:id="rId53"/>
    <p:sldId id="285" r:id="rId54"/>
    <p:sldId id="316" r:id="rId55"/>
    <p:sldId id="287" r:id="rId56"/>
    <p:sldId id="315" r:id="rId57"/>
    <p:sldId id="286" r:id="rId58"/>
    <p:sldId id="260" r:id="rId59"/>
    <p:sldId id="322" r:id="rId60"/>
    <p:sldId id="323"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06" d="100"/>
          <a:sy n="106" d="100"/>
        </p:scale>
        <p:origin x="1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BEF858-5214-4C94-874B-D39CCC9745A9}"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A182F-06DE-401A-80BA-FE56161BE9B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325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BEF858-5214-4C94-874B-D39CCC9745A9}"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A182F-06DE-401A-80BA-FE56161BE9BE}" type="slidenum">
              <a:rPr lang="en-US" smtClean="0"/>
              <a:t>‹#›</a:t>
            </a:fld>
            <a:endParaRPr lang="en-US"/>
          </a:p>
        </p:txBody>
      </p:sp>
    </p:spTree>
    <p:extLst>
      <p:ext uri="{BB962C8B-B14F-4D97-AF65-F5344CB8AC3E}">
        <p14:creationId xmlns:p14="http://schemas.microsoft.com/office/powerpoint/2010/main" val="2279834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BEF858-5214-4C94-874B-D39CCC9745A9}"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A182F-06DE-401A-80BA-FE56161BE9BE}" type="slidenum">
              <a:rPr lang="en-US" smtClean="0"/>
              <a:t>‹#›</a:t>
            </a:fld>
            <a:endParaRPr lang="en-US"/>
          </a:p>
        </p:txBody>
      </p:sp>
    </p:spTree>
    <p:extLst>
      <p:ext uri="{BB962C8B-B14F-4D97-AF65-F5344CB8AC3E}">
        <p14:creationId xmlns:p14="http://schemas.microsoft.com/office/powerpoint/2010/main" val="1274023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1BEF858-5214-4C94-874B-D39CCC9745A9}"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A182F-06DE-401A-80BA-FE56161BE9BE}" type="slidenum">
              <a:rPr lang="en-US" smtClean="0"/>
              <a:t>‹#›</a:t>
            </a:fld>
            <a:endParaRPr lang="en-US"/>
          </a:p>
        </p:txBody>
      </p:sp>
    </p:spTree>
    <p:extLst>
      <p:ext uri="{BB962C8B-B14F-4D97-AF65-F5344CB8AC3E}">
        <p14:creationId xmlns:p14="http://schemas.microsoft.com/office/powerpoint/2010/main" val="3146008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BEF858-5214-4C94-874B-D39CCC9745A9}" type="datetimeFigureOut">
              <a:rPr lang="en-US" smtClean="0"/>
              <a:t>9/5/2019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AA182F-06DE-401A-80BA-FE56161BE9B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925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1BEF858-5214-4C94-874B-D39CCC9745A9}"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A182F-06DE-401A-80BA-FE56161BE9BE}" type="slidenum">
              <a:rPr lang="en-US" smtClean="0"/>
              <a:t>‹#›</a:t>
            </a:fld>
            <a:endParaRPr lang="en-US"/>
          </a:p>
        </p:txBody>
      </p:sp>
    </p:spTree>
    <p:extLst>
      <p:ext uri="{BB962C8B-B14F-4D97-AF65-F5344CB8AC3E}">
        <p14:creationId xmlns:p14="http://schemas.microsoft.com/office/powerpoint/2010/main" val="2704777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1BEF858-5214-4C94-874B-D39CCC9745A9}" type="datetimeFigureOut">
              <a:rPr lang="en-US" smtClean="0"/>
              <a:t>9/5/2019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AA182F-06DE-401A-80BA-FE56161BE9BE}" type="slidenum">
              <a:rPr lang="en-US" smtClean="0"/>
              <a:t>‹#›</a:t>
            </a:fld>
            <a:endParaRPr lang="en-US"/>
          </a:p>
        </p:txBody>
      </p:sp>
    </p:spTree>
    <p:extLst>
      <p:ext uri="{BB962C8B-B14F-4D97-AF65-F5344CB8AC3E}">
        <p14:creationId xmlns:p14="http://schemas.microsoft.com/office/powerpoint/2010/main" val="3215738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BEF858-5214-4C94-874B-D39CCC9745A9}" type="datetimeFigureOut">
              <a:rPr lang="en-US" smtClean="0"/>
              <a:t>9/5/2019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AA182F-06DE-401A-80BA-FE56161BE9BE}" type="slidenum">
              <a:rPr lang="en-US" smtClean="0"/>
              <a:t>‹#›</a:t>
            </a:fld>
            <a:endParaRPr lang="en-US"/>
          </a:p>
        </p:txBody>
      </p:sp>
    </p:spTree>
    <p:extLst>
      <p:ext uri="{BB962C8B-B14F-4D97-AF65-F5344CB8AC3E}">
        <p14:creationId xmlns:p14="http://schemas.microsoft.com/office/powerpoint/2010/main" val="161707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1BEF858-5214-4C94-874B-D39CCC9745A9}" type="datetimeFigureOut">
              <a:rPr lang="en-US" smtClean="0"/>
              <a:t>9/5/2019</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7AA182F-06DE-401A-80BA-FE56161BE9BE}" type="slidenum">
              <a:rPr lang="en-US" smtClean="0"/>
              <a:t>‹#›</a:t>
            </a:fld>
            <a:endParaRPr lang="en-US"/>
          </a:p>
        </p:txBody>
      </p:sp>
    </p:spTree>
    <p:extLst>
      <p:ext uri="{BB962C8B-B14F-4D97-AF65-F5344CB8AC3E}">
        <p14:creationId xmlns:p14="http://schemas.microsoft.com/office/powerpoint/2010/main" val="2372569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1BEF858-5214-4C94-874B-D39CCC9745A9}" type="datetimeFigureOut">
              <a:rPr lang="en-US" smtClean="0"/>
              <a:t>9/5/2019</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7AA182F-06DE-401A-80BA-FE56161BE9BE}" type="slidenum">
              <a:rPr lang="en-US" smtClean="0"/>
              <a:t>‹#›</a:t>
            </a:fld>
            <a:endParaRPr lang="en-US"/>
          </a:p>
        </p:txBody>
      </p:sp>
    </p:spTree>
    <p:extLst>
      <p:ext uri="{BB962C8B-B14F-4D97-AF65-F5344CB8AC3E}">
        <p14:creationId xmlns:p14="http://schemas.microsoft.com/office/powerpoint/2010/main" val="1047742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BEF858-5214-4C94-874B-D39CCC9745A9}" type="datetimeFigureOut">
              <a:rPr lang="en-US" smtClean="0"/>
              <a:t>9/5/2019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AA182F-06DE-401A-80BA-FE56161BE9BE}" type="slidenum">
              <a:rPr lang="en-US" smtClean="0"/>
              <a:t>‹#›</a:t>
            </a:fld>
            <a:endParaRPr lang="en-US"/>
          </a:p>
        </p:txBody>
      </p:sp>
    </p:spTree>
    <p:extLst>
      <p:ext uri="{BB962C8B-B14F-4D97-AF65-F5344CB8AC3E}">
        <p14:creationId xmlns:p14="http://schemas.microsoft.com/office/powerpoint/2010/main" val="2802446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1BEF858-5214-4C94-874B-D39CCC9745A9}" type="datetimeFigureOut">
              <a:rPr lang="en-US" smtClean="0"/>
              <a:t>9/5/2019</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7AA182F-06DE-401A-80BA-FE56161BE9B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4495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tudy.com/academy/lesson/monroe-doctrine-definition-purpose-summary.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31.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image" Target="../media/image28.jp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tudy.com/academy/lesson/henry-clay-and-the-american-system-lesson-quiz.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47.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s://www.youtube.com/watch?v=0SMNYivhGsc" TargetMode="Externa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Creating A Nation</a:t>
            </a:r>
          </a:p>
        </p:txBody>
      </p:sp>
      <p:sp>
        <p:nvSpPr>
          <p:cNvPr id="3" name="Subtitle 2"/>
          <p:cNvSpPr>
            <a:spLocks noGrp="1"/>
          </p:cNvSpPr>
          <p:nvPr>
            <p:ph type="subTitle" idx="1"/>
          </p:nvPr>
        </p:nvSpPr>
        <p:spPr/>
        <p:txBody>
          <a:bodyPr/>
          <a:lstStyle/>
          <a:p>
            <a:r>
              <a:rPr lang="en-US" dirty="0"/>
              <a:t>U.S. History- Unit 4</a:t>
            </a:r>
          </a:p>
        </p:txBody>
      </p:sp>
    </p:spTree>
    <p:extLst>
      <p:ext uri="{BB962C8B-B14F-4D97-AF65-F5344CB8AC3E}">
        <p14:creationId xmlns:p14="http://schemas.microsoft.com/office/powerpoint/2010/main" val="2898358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Sedition Act (SSUSH6b)</a:t>
            </a:r>
            <a:endParaRPr lang="en-US" dirty="0"/>
          </a:p>
        </p:txBody>
      </p:sp>
      <p:sp>
        <p:nvSpPr>
          <p:cNvPr id="3" name="Content Placeholder 2"/>
          <p:cNvSpPr>
            <a:spLocks noGrp="1"/>
          </p:cNvSpPr>
          <p:nvPr>
            <p:ph idx="1"/>
          </p:nvPr>
        </p:nvSpPr>
        <p:spPr>
          <a:xfrm>
            <a:off x="1097279" y="1845733"/>
            <a:ext cx="10837217" cy="4460473"/>
          </a:xfrm>
        </p:spPr>
        <p:txBody>
          <a:bodyPr>
            <a:normAutofit/>
          </a:bodyPr>
          <a:lstStyle/>
          <a:p>
            <a:pPr lvl="0">
              <a:buFont typeface="Arial" panose="020B0604020202020204" pitchFamily="34" charset="0"/>
              <a:buChar char="•"/>
            </a:pPr>
            <a:r>
              <a:rPr lang="en-US" sz="2800" dirty="0"/>
              <a:t>Like Washington, John Adams set examples that influenced future presidents as well as the course of American history and continued the disagreement between Federalist (Adams) and anti-Federalist (Jefferson)</a:t>
            </a:r>
          </a:p>
          <a:p>
            <a:pPr lvl="0">
              <a:buFont typeface="Arial" panose="020B0604020202020204" pitchFamily="34" charset="0"/>
              <a:buChar char="•"/>
            </a:pPr>
            <a:r>
              <a:rPr lang="en-US" sz="2800" dirty="0"/>
              <a:t>During Adams Presidency, Congress and Adams passed the </a:t>
            </a:r>
            <a:r>
              <a:rPr lang="en-US" sz="2800" b="1" dirty="0"/>
              <a:t>Alien and Sedition Acts</a:t>
            </a:r>
            <a:r>
              <a:rPr lang="en-US" sz="2800" dirty="0"/>
              <a:t>. </a:t>
            </a:r>
          </a:p>
          <a:p>
            <a:pPr lvl="1"/>
            <a:r>
              <a:rPr lang="en-US" sz="2800" b="1" dirty="0"/>
              <a:t>The Alien Act: </a:t>
            </a:r>
            <a:r>
              <a:rPr lang="en-US" sz="2800" dirty="0"/>
              <a:t>increased citizenship requirements so that Jefferson could not receive support from the immigrant community.</a:t>
            </a:r>
          </a:p>
          <a:p>
            <a:pPr lvl="1"/>
            <a:r>
              <a:rPr lang="en-US" sz="2800" b="1" dirty="0"/>
              <a:t>The Sedition Act:</a:t>
            </a:r>
            <a:r>
              <a:rPr lang="en-US" sz="2800" dirty="0"/>
              <a:t> tried to stop the anti-Federalist criticism with attempts to limit the speech and press rights of Jefferson’s followers.</a:t>
            </a:r>
          </a:p>
          <a:p>
            <a:endParaRPr lang="en-US" dirty="0"/>
          </a:p>
        </p:txBody>
      </p:sp>
    </p:spTree>
    <p:extLst>
      <p:ext uri="{BB962C8B-B14F-4D97-AF65-F5344CB8AC3E}">
        <p14:creationId xmlns:p14="http://schemas.microsoft.com/office/powerpoint/2010/main" val="26520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Sedition Act (SSUSH6b)</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t>Federalists often used the Alien and Sedition Acts to silence critics (usually Democratic-Republicans). </a:t>
            </a:r>
          </a:p>
          <a:p>
            <a:pPr lvl="0">
              <a:buFont typeface="Arial" panose="020B0604020202020204" pitchFamily="34" charset="0"/>
              <a:buChar char="•"/>
            </a:pPr>
            <a:r>
              <a:rPr lang="en-US" sz="2800" dirty="0"/>
              <a:t>These acts tended to help the Federalists because immigrants who had been in the country for only a short time were usually poorer and often drawn to the Republicans who represented the "common man."</a:t>
            </a:r>
          </a:p>
          <a:p>
            <a:endParaRPr lang="en-US" dirty="0"/>
          </a:p>
        </p:txBody>
      </p:sp>
    </p:spTree>
    <p:extLst>
      <p:ext uri="{BB962C8B-B14F-4D97-AF65-F5344CB8AC3E}">
        <p14:creationId xmlns:p14="http://schemas.microsoft.com/office/powerpoint/2010/main" val="1394957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 y="0"/>
            <a:ext cx="6306207"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6206" y="0"/>
            <a:ext cx="5885794" cy="6858000"/>
          </a:xfrm>
          <a:prstGeom prst="rect">
            <a:avLst/>
          </a:prstGeom>
        </p:spPr>
      </p:pic>
    </p:spTree>
    <p:extLst>
      <p:ext uri="{BB962C8B-B14F-4D97-AF65-F5344CB8AC3E}">
        <p14:creationId xmlns:p14="http://schemas.microsoft.com/office/powerpoint/2010/main" val="3912202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Election of 1800 (SSUSH6b)</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t>In the United States Presidential election of 1800, sometimes referred to as the "Revolution of 1800," Vice President Thomas Jefferson defeated incumbent president John Adams. </a:t>
            </a:r>
          </a:p>
          <a:p>
            <a:pPr lvl="0">
              <a:buFont typeface="Arial" panose="020B0604020202020204" pitchFamily="34" charset="0"/>
              <a:buChar char="•"/>
            </a:pPr>
            <a:r>
              <a:rPr lang="en-US" sz="2800" dirty="0"/>
              <a:t>Central issues included the Sedition acts, by which Federalists were trying to stifle dissent, especially by Republican newspaper editors.  </a:t>
            </a:r>
          </a:p>
          <a:p>
            <a:pPr lvl="0">
              <a:buFont typeface="Arial" panose="020B0604020202020204" pitchFamily="34" charset="0"/>
              <a:buChar char="•"/>
            </a:pPr>
            <a:r>
              <a:rPr lang="en-US" sz="2800" dirty="0"/>
              <a:t>The Sedition Act and the Election helped usher in Thomas Jefferson and a generation of Democratic-Republican Party rule.</a:t>
            </a:r>
          </a:p>
          <a:p>
            <a:endParaRPr lang="en-US" dirty="0"/>
          </a:p>
        </p:txBody>
      </p:sp>
    </p:spTree>
    <p:extLst>
      <p:ext uri="{BB962C8B-B14F-4D97-AF65-F5344CB8AC3E}">
        <p14:creationId xmlns:p14="http://schemas.microsoft.com/office/powerpoint/2010/main" val="265091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Primary Source Analysis</a:t>
            </a:r>
          </a:p>
        </p:txBody>
      </p:sp>
      <p:sp>
        <p:nvSpPr>
          <p:cNvPr id="3" name="Content Placeholder 2"/>
          <p:cNvSpPr>
            <a:spLocks noGrp="1"/>
          </p:cNvSpPr>
          <p:nvPr>
            <p:ph idx="1"/>
          </p:nvPr>
        </p:nvSpPr>
        <p:spPr>
          <a:xfrm>
            <a:off x="141891" y="1845733"/>
            <a:ext cx="11918730" cy="4712721"/>
          </a:xfrm>
        </p:spPr>
        <p:txBody>
          <a:bodyPr>
            <a:normAutofit/>
          </a:bodyPr>
          <a:lstStyle/>
          <a:p>
            <a:r>
              <a:rPr lang="en-US" sz="2800" dirty="0"/>
              <a:t>Article IV Section 3.</a:t>
            </a:r>
          </a:p>
          <a:p>
            <a:r>
              <a:rPr lang="en-US" sz="2800" dirty="0"/>
              <a:t>New states may be admitted by the Congress into this union; but no new states shall be formed or erected within the jurisdiction of any other state; nor any state be formed by the junction of two or more states, or parts of states, without the consent of the legislatures of the states concerned as well as of the Congress.</a:t>
            </a:r>
            <a:br>
              <a:rPr lang="en-US" sz="2800" dirty="0"/>
            </a:br>
            <a:br>
              <a:rPr lang="en-US" sz="2800" dirty="0"/>
            </a:br>
            <a:r>
              <a:rPr lang="en-US" sz="2800" dirty="0"/>
              <a:t>The Congress shall have power to dispose of and make all needful rules and regulations respecting the territory or other property belonging to the United States; and nothing in this Constitution shall be so construed as to prejudice any claims of the United States, or of any particular state.</a:t>
            </a:r>
          </a:p>
          <a:p>
            <a:pPr lvl="1"/>
            <a:r>
              <a:rPr lang="en-US" sz="2600" dirty="0"/>
              <a:t>Source: The Constitution</a:t>
            </a:r>
          </a:p>
          <a:p>
            <a:endParaRPr lang="en-US" dirty="0"/>
          </a:p>
        </p:txBody>
      </p:sp>
    </p:spTree>
    <p:extLst>
      <p:ext uri="{BB962C8B-B14F-4D97-AF65-F5344CB8AC3E}">
        <p14:creationId xmlns:p14="http://schemas.microsoft.com/office/powerpoint/2010/main" val="3221109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t="3678" b="1839"/>
          <a:stretch/>
        </p:blipFill>
        <p:spPr>
          <a:xfrm>
            <a:off x="-1" y="0"/>
            <a:ext cx="6968359" cy="6858000"/>
          </a:xfr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0753" r="11823"/>
          <a:stretch/>
        </p:blipFill>
        <p:spPr>
          <a:xfrm>
            <a:off x="6968358" y="0"/>
            <a:ext cx="5223642" cy="6858000"/>
          </a:xfrm>
          <a:prstGeom prst="rect">
            <a:avLst/>
          </a:prstGeom>
        </p:spPr>
      </p:pic>
    </p:spTree>
    <p:extLst>
      <p:ext uri="{BB962C8B-B14F-4D97-AF65-F5344CB8AC3E}">
        <p14:creationId xmlns:p14="http://schemas.microsoft.com/office/powerpoint/2010/main" val="3062469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Louisiana Purchase (SSUSH6c)</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t>In the early 1800s, President Thomas Jefferson sent </a:t>
            </a:r>
            <a:r>
              <a:rPr lang="en-US" sz="2800" b="1" dirty="0"/>
              <a:t>James Monroe</a:t>
            </a:r>
            <a:r>
              <a:rPr lang="en-US" sz="2800" dirty="0"/>
              <a:t> to France to negotiate the purchase of the important port city of New Orleans. </a:t>
            </a:r>
          </a:p>
          <a:p>
            <a:pPr lvl="0">
              <a:buFont typeface="Arial" panose="020B0604020202020204" pitchFamily="34" charset="0"/>
              <a:buChar char="•"/>
            </a:pPr>
            <a:r>
              <a:rPr lang="en-US" sz="2800" dirty="0"/>
              <a:t>Although, Jefferson was unsure if the Constitution gave him the authority to purchase the Louisiana Territory. </a:t>
            </a:r>
          </a:p>
          <a:p>
            <a:pPr lvl="0">
              <a:buFont typeface="Arial" panose="020B0604020202020204" pitchFamily="34" charset="0"/>
              <a:buChar char="•"/>
            </a:pPr>
            <a:r>
              <a:rPr lang="en-US" sz="2800" dirty="0"/>
              <a:t>The </a:t>
            </a:r>
            <a:r>
              <a:rPr lang="en-US" sz="2800" b="1" dirty="0"/>
              <a:t>Louisiana Purchase</a:t>
            </a:r>
            <a:r>
              <a:rPr lang="en-US" sz="2800" dirty="0"/>
              <a:t> of 1803 was the United States' largest land purchase, roughly doubling the country's size.</a:t>
            </a:r>
          </a:p>
          <a:p>
            <a:endParaRPr lang="en-US" dirty="0"/>
          </a:p>
        </p:txBody>
      </p:sp>
    </p:spTree>
    <p:extLst>
      <p:ext uri="{BB962C8B-B14F-4D97-AF65-F5344CB8AC3E}">
        <p14:creationId xmlns:p14="http://schemas.microsoft.com/office/powerpoint/2010/main" val="2823674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327" y="-202495"/>
            <a:ext cx="10058400" cy="1450757"/>
          </a:xfrm>
        </p:spPr>
        <p:txBody>
          <a:bodyPr/>
          <a:lstStyle/>
          <a:p>
            <a:r>
              <a:rPr lang="en-US" b="1" dirty="0"/>
              <a:t>Louisiana Purchase (SSUSH6c)</a:t>
            </a:r>
            <a:endParaRPr lang="en-US" dirty="0"/>
          </a:p>
        </p:txBody>
      </p:sp>
      <p:sp>
        <p:nvSpPr>
          <p:cNvPr id="3" name="Content Placeholder 2"/>
          <p:cNvSpPr>
            <a:spLocks noGrp="1"/>
          </p:cNvSpPr>
          <p:nvPr>
            <p:ph idx="1"/>
          </p:nvPr>
        </p:nvSpPr>
        <p:spPr>
          <a:xfrm>
            <a:off x="459327" y="1952059"/>
            <a:ext cx="6132860" cy="4023360"/>
          </a:xfrm>
        </p:spPr>
        <p:txBody>
          <a:bodyPr>
            <a:normAutofit fontScale="92500" lnSpcReduction="10000"/>
          </a:bodyPr>
          <a:lstStyle/>
          <a:p>
            <a:pPr lvl="0">
              <a:buFont typeface="Arial" panose="020B0604020202020204" pitchFamily="34" charset="0"/>
              <a:buChar char="•"/>
            </a:pPr>
            <a:r>
              <a:rPr lang="en-US" sz="2800" dirty="0"/>
              <a:t>France and Napoleon controlled New Orleans and much of the land west of the Mississippi River.</a:t>
            </a:r>
          </a:p>
          <a:p>
            <a:pPr lvl="0">
              <a:buFont typeface="Arial" panose="020B0604020202020204" pitchFamily="34" charset="0"/>
              <a:buChar char="•"/>
            </a:pPr>
            <a:r>
              <a:rPr lang="en-US" sz="2800" dirty="0"/>
              <a:t>In 1803, </a:t>
            </a:r>
            <a:r>
              <a:rPr lang="en-US" sz="2800" b="1" dirty="0"/>
              <a:t>Napoleon</a:t>
            </a:r>
            <a:r>
              <a:rPr lang="en-US" sz="2800" dirty="0"/>
              <a:t> agreed to sell to the United States not only New Orleans but also the entire Louisiana Territory for $15 million. </a:t>
            </a:r>
          </a:p>
          <a:p>
            <a:pPr>
              <a:buFont typeface="Arial" panose="020B0604020202020204" pitchFamily="34" charset="0"/>
              <a:buChar char="•"/>
            </a:pPr>
            <a:r>
              <a:rPr lang="en-US" sz="2800" dirty="0"/>
              <a:t>Thomas Jefferson sent the </a:t>
            </a:r>
            <a:r>
              <a:rPr lang="en-US" sz="2800" b="1" dirty="0"/>
              <a:t>Lewis and Clark Expedition</a:t>
            </a:r>
            <a:r>
              <a:rPr lang="en-US" sz="2800" dirty="0"/>
              <a:t> to explore the Louisiana Purchase and the western lands all the way to the Pacific Ocean. </a:t>
            </a:r>
          </a:p>
          <a:p>
            <a:pPr lvl="0">
              <a:buFont typeface="Arial" panose="020B0604020202020204" pitchFamily="34" charset="0"/>
              <a:buChar char="•"/>
            </a:pPr>
            <a:endParaRPr lang="en-US" sz="2800" dirty="0"/>
          </a:p>
          <a:p>
            <a:endParaRPr lang="en-US" dirty="0"/>
          </a:p>
        </p:txBody>
      </p:sp>
      <p:pic>
        <p:nvPicPr>
          <p:cNvPr id="2050" name="Picture 2" descr="Image result for lewis and clark">
            <a:extLst>
              <a:ext uri="{FF2B5EF4-FFF2-40B4-BE49-F238E27FC236}">
                <a16:creationId xmlns:a16="http://schemas.microsoft.com/office/drawing/2014/main" id="{CDAFF961-99D9-46C2-A1A5-2F12CAACE9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3049" y="2509284"/>
            <a:ext cx="5676018" cy="36894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lewis and clark">
            <a:extLst>
              <a:ext uri="{FF2B5EF4-FFF2-40B4-BE49-F238E27FC236}">
                <a16:creationId xmlns:a16="http://schemas.microsoft.com/office/drawing/2014/main" id="{E96C595A-4459-430A-A62F-3212675420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7493" y="349512"/>
            <a:ext cx="3848322" cy="2159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063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p:txBody>
          <a:bodyPr/>
          <a:lstStyle/>
          <a:p>
            <a:pPr marL="457200" lvl="0" indent="-457200">
              <a:buFont typeface="+mj-lt"/>
              <a:buAutoNum type="arabicPeriod"/>
            </a:pPr>
            <a:r>
              <a:rPr lang="en-US" sz="2800" dirty="0"/>
              <a:t>List a precedent that was established under Washington’s Presidency</a:t>
            </a:r>
          </a:p>
          <a:p>
            <a:pPr marL="457200" lvl="0" indent="-457200">
              <a:buFont typeface="+mj-lt"/>
              <a:buAutoNum type="arabicPeriod"/>
            </a:pPr>
            <a:r>
              <a:rPr lang="en-US" sz="2800" dirty="0"/>
              <a:t>Why was the Sedition Act created during the John Adam’s Presidency?</a:t>
            </a:r>
          </a:p>
          <a:p>
            <a:pPr marL="457200" lvl="0" indent="-457200">
              <a:buFont typeface="+mj-lt"/>
              <a:buAutoNum type="arabicPeriod"/>
            </a:pPr>
            <a:r>
              <a:rPr lang="en-US" sz="2800" dirty="0"/>
              <a:t>How did Adam’s Sedition Act influence the election of 1800?</a:t>
            </a:r>
          </a:p>
          <a:p>
            <a:pPr marL="457200" lvl="0" indent="-457200">
              <a:buFont typeface="+mj-lt"/>
              <a:buAutoNum type="arabicPeriod"/>
            </a:pPr>
            <a:r>
              <a:rPr lang="en-US" sz="2800" dirty="0"/>
              <a:t>Why did Thomas Jefferson think twice about the Louisiana Purchase?</a:t>
            </a:r>
          </a:p>
          <a:p>
            <a:pPr marL="457200" lvl="0" indent="-457200">
              <a:buFont typeface="+mj-lt"/>
              <a:buAutoNum type="arabicPeriod"/>
            </a:pPr>
            <a:r>
              <a:rPr lang="en-US" sz="2800" dirty="0"/>
              <a:t>How did the Louisiana Purchase benefit America?</a:t>
            </a:r>
          </a:p>
          <a:p>
            <a:endParaRPr lang="en-US" dirty="0"/>
          </a:p>
        </p:txBody>
      </p:sp>
    </p:spTree>
    <p:extLst>
      <p:ext uri="{BB962C8B-B14F-4D97-AF65-F5344CB8AC3E}">
        <p14:creationId xmlns:p14="http://schemas.microsoft.com/office/powerpoint/2010/main" val="2524023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james madison war of 18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53904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4607" y="-1"/>
            <a:ext cx="8317393" cy="7453423"/>
          </a:xfrm>
          <a:prstGeom prst="rect">
            <a:avLst/>
          </a:prstGeom>
        </p:spPr>
      </p:pic>
    </p:spTree>
    <p:extLst>
      <p:ext uri="{BB962C8B-B14F-4D97-AF65-F5344CB8AC3E}">
        <p14:creationId xmlns:p14="http://schemas.microsoft.com/office/powerpoint/2010/main" val="3959178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a:t>
            </a:r>
          </a:p>
        </p:txBody>
      </p:sp>
      <p:sp>
        <p:nvSpPr>
          <p:cNvPr id="3" name="Content Placeholder 2"/>
          <p:cNvSpPr>
            <a:spLocks noGrp="1"/>
          </p:cNvSpPr>
          <p:nvPr>
            <p:ph idx="1"/>
          </p:nvPr>
        </p:nvSpPr>
        <p:spPr/>
        <p:txBody>
          <a:bodyPr/>
          <a:lstStyle/>
          <a:p>
            <a:r>
              <a:rPr lang="en-US" sz="2800" b="1" dirty="0"/>
              <a:t>SSUSH6 Analyze the challenges faced by the first five presidents and how they were resolved.</a:t>
            </a:r>
            <a:endParaRPr lang="en-US" sz="2800" dirty="0"/>
          </a:p>
          <a:p>
            <a:r>
              <a:rPr lang="en-US" sz="2800" b="1" dirty="0"/>
              <a:t>SSUSH7 Investigate political, economic, and social developments during the Age of Jackson.</a:t>
            </a:r>
            <a:endParaRPr lang="en-US" sz="2800" dirty="0"/>
          </a:p>
          <a:p>
            <a:endParaRPr lang="en-US" dirty="0"/>
          </a:p>
        </p:txBody>
      </p:sp>
    </p:spTree>
    <p:extLst>
      <p:ext uri="{BB962C8B-B14F-4D97-AF65-F5344CB8AC3E}">
        <p14:creationId xmlns:p14="http://schemas.microsoft.com/office/powerpoint/2010/main" val="2341281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james madison war of 18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81089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0896" y="0"/>
            <a:ext cx="7381103" cy="6858000"/>
          </a:xfrm>
          <a:prstGeom prst="rect">
            <a:avLst/>
          </a:prstGeom>
        </p:spPr>
      </p:pic>
    </p:spTree>
    <p:extLst>
      <p:ext uri="{BB962C8B-B14F-4D97-AF65-F5344CB8AC3E}">
        <p14:creationId xmlns:p14="http://schemas.microsoft.com/office/powerpoint/2010/main" val="3076782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james madison war of 18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02020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20208" y="8626"/>
            <a:ext cx="8171792" cy="6849374"/>
          </a:xfrm>
          <a:prstGeom prst="rect">
            <a:avLst/>
          </a:prstGeom>
        </p:spPr>
      </p:pic>
    </p:spTree>
    <p:extLst>
      <p:ext uri="{BB962C8B-B14F-4D97-AF65-F5344CB8AC3E}">
        <p14:creationId xmlns:p14="http://schemas.microsoft.com/office/powerpoint/2010/main" val="26785265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War of 1812 (SSUSH6d)</a:t>
            </a:r>
            <a:endParaRPr lang="en-US" dirty="0"/>
          </a:p>
        </p:txBody>
      </p:sp>
      <p:sp>
        <p:nvSpPr>
          <p:cNvPr id="3" name="Content Placeholder 2"/>
          <p:cNvSpPr>
            <a:spLocks noGrp="1"/>
          </p:cNvSpPr>
          <p:nvPr>
            <p:ph idx="1"/>
          </p:nvPr>
        </p:nvSpPr>
        <p:spPr>
          <a:xfrm>
            <a:off x="1097280" y="1845734"/>
            <a:ext cx="10411548" cy="4476238"/>
          </a:xfrm>
        </p:spPr>
        <p:txBody>
          <a:bodyPr>
            <a:normAutofit/>
          </a:bodyPr>
          <a:lstStyle/>
          <a:p>
            <a:pPr lvl="0">
              <a:buFont typeface="Arial" panose="020B0604020202020204" pitchFamily="34" charset="0"/>
              <a:buChar char="•"/>
            </a:pPr>
            <a:r>
              <a:rPr lang="en-US" sz="2800" dirty="0"/>
              <a:t>In 1812, James Madison and America declared war on Great Britain.</a:t>
            </a:r>
          </a:p>
          <a:p>
            <a:pPr lvl="0">
              <a:buFont typeface="Arial" panose="020B0604020202020204" pitchFamily="34" charset="0"/>
              <a:buChar char="•"/>
            </a:pPr>
            <a:r>
              <a:rPr lang="en-US" sz="2800" dirty="0"/>
              <a:t>The three causes of the War of 1812</a:t>
            </a:r>
          </a:p>
          <a:p>
            <a:pPr marL="715518" lvl="1" indent="-514350">
              <a:buAutoNum type="arabicParenR"/>
            </a:pPr>
            <a:r>
              <a:rPr lang="en-US" sz="2800" dirty="0"/>
              <a:t>Americans objected to Britain trying to blockade </a:t>
            </a:r>
          </a:p>
          <a:p>
            <a:pPr marL="715518" lvl="1" indent="-514350">
              <a:buAutoNum type="arabicParenR"/>
            </a:pPr>
            <a:r>
              <a:rPr lang="en-US" sz="2800" dirty="0"/>
              <a:t>The British policy of </a:t>
            </a:r>
            <a:r>
              <a:rPr lang="en-US" sz="2800" b="1" dirty="0"/>
              <a:t>impressment</a:t>
            </a:r>
            <a:r>
              <a:rPr lang="en-US" sz="2800" dirty="0"/>
              <a:t>. </a:t>
            </a:r>
          </a:p>
          <a:p>
            <a:pPr lvl="2">
              <a:buFont typeface="Arial" panose="020B0604020202020204" pitchFamily="34" charset="0"/>
              <a:buChar char="•"/>
            </a:pPr>
            <a:r>
              <a:rPr lang="en-US" sz="2800" dirty="0"/>
              <a:t>British</a:t>
            </a:r>
            <a:r>
              <a:rPr lang="en-US" sz="2800" b="1" dirty="0"/>
              <a:t> impressment</a:t>
            </a:r>
            <a:r>
              <a:rPr lang="en-US" sz="2800" dirty="0"/>
              <a:t> forced thousands of American sailors to serve in the British navy after their American ships were captured at sea. </a:t>
            </a:r>
          </a:p>
          <a:p>
            <a:pPr marL="201168" lvl="1" indent="0">
              <a:buNone/>
            </a:pPr>
            <a:r>
              <a:rPr lang="en-US" sz="2800" dirty="0">
                <a:solidFill>
                  <a:schemeClr val="accent1">
                    <a:lumMod val="75000"/>
                  </a:schemeClr>
                </a:solidFill>
              </a:rPr>
              <a:t>3) </a:t>
            </a:r>
            <a:r>
              <a:rPr lang="en-US" sz="2800" dirty="0"/>
              <a:t>Americans wished to drive the British out of North America altogether by conquering Canada</a:t>
            </a:r>
          </a:p>
          <a:p>
            <a:pPr marL="0" indent="0">
              <a:buNone/>
            </a:pPr>
            <a:endParaRPr lang="en-US" dirty="0"/>
          </a:p>
        </p:txBody>
      </p:sp>
    </p:spTree>
    <p:extLst>
      <p:ext uri="{BB962C8B-B14F-4D97-AF65-F5344CB8AC3E}">
        <p14:creationId xmlns:p14="http://schemas.microsoft.com/office/powerpoint/2010/main" val="996837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9628" y="286603"/>
            <a:ext cx="5454868" cy="1450757"/>
          </a:xfrm>
        </p:spPr>
        <p:txBody>
          <a:bodyPr/>
          <a:lstStyle/>
          <a:p>
            <a:r>
              <a:rPr lang="en-US" b="1" dirty="0"/>
              <a:t>National Identity (SSUSH6d)</a:t>
            </a:r>
            <a:endParaRPr lang="en-US" dirty="0"/>
          </a:p>
        </p:txBody>
      </p:sp>
      <p:sp>
        <p:nvSpPr>
          <p:cNvPr id="3" name="Content Placeholder 2"/>
          <p:cNvSpPr>
            <a:spLocks noGrp="1"/>
          </p:cNvSpPr>
          <p:nvPr>
            <p:ph idx="1"/>
          </p:nvPr>
        </p:nvSpPr>
        <p:spPr>
          <a:xfrm>
            <a:off x="6479628" y="1845734"/>
            <a:ext cx="4676052" cy="4023360"/>
          </a:xfrm>
        </p:spPr>
        <p:txBody>
          <a:bodyPr/>
          <a:lstStyle/>
          <a:p>
            <a:pPr lvl="0">
              <a:buFont typeface="Arial" panose="020B0604020202020204" pitchFamily="34" charset="0"/>
              <a:buChar char="•"/>
            </a:pPr>
            <a:r>
              <a:rPr lang="en-US" sz="2800" dirty="0"/>
              <a:t>Perhaps most importantly, the War of 1812 helped produce a stronger sense of </a:t>
            </a:r>
            <a:r>
              <a:rPr lang="en-US" sz="2800" b="1" dirty="0"/>
              <a:t>nationalism </a:t>
            </a:r>
            <a:r>
              <a:rPr lang="en-US" sz="2800" dirty="0"/>
              <a:t>(pride in ones country) among US citizens. </a:t>
            </a:r>
          </a:p>
          <a:p>
            <a:pPr lvl="0">
              <a:buFont typeface="Arial" panose="020B0604020202020204" pitchFamily="34" charset="0"/>
              <a:buChar char="•"/>
            </a:pPr>
            <a:r>
              <a:rPr lang="en-US" sz="2800" dirty="0"/>
              <a:t>People felt a great deal of pride after standing up to the mighty British again.</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7684" y="85061"/>
            <a:ext cx="3338623" cy="4112071"/>
          </a:xfrm>
          <a:prstGeom prst="rect">
            <a:avLst/>
          </a:prstGeom>
        </p:spPr>
      </p:pic>
      <p:pic>
        <p:nvPicPr>
          <p:cNvPr id="1026" name="Picture 2" descr="Image result for war of 1812">
            <a:extLst>
              <a:ext uri="{FF2B5EF4-FFF2-40B4-BE49-F238E27FC236}">
                <a16:creationId xmlns:a16="http://schemas.microsoft.com/office/drawing/2014/main" id="{40A29E2F-26C5-474D-97A6-B42C1D58FA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7684" y="4314089"/>
            <a:ext cx="3339751" cy="2309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1353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442E-9EB0-4D39-953A-E7234A2CF34B}"/>
              </a:ext>
            </a:extLst>
          </p:cNvPr>
          <p:cNvSpPr>
            <a:spLocks noGrp="1"/>
          </p:cNvSpPr>
          <p:nvPr>
            <p:ph type="title"/>
          </p:nvPr>
        </p:nvSpPr>
        <p:spPr>
          <a:xfrm>
            <a:off x="173827" y="230694"/>
            <a:ext cx="10058400" cy="1450757"/>
          </a:xfrm>
        </p:spPr>
        <p:txBody>
          <a:bodyPr/>
          <a:lstStyle/>
          <a:p>
            <a:r>
              <a:rPr lang="en-US" b="1" dirty="0"/>
              <a:t>Treaty of Ghent (SSUSH6d)</a:t>
            </a:r>
          </a:p>
        </p:txBody>
      </p:sp>
      <p:sp>
        <p:nvSpPr>
          <p:cNvPr id="3" name="Content Placeholder 2">
            <a:extLst>
              <a:ext uri="{FF2B5EF4-FFF2-40B4-BE49-F238E27FC236}">
                <a16:creationId xmlns:a16="http://schemas.microsoft.com/office/drawing/2014/main" id="{1316D26B-7C76-4868-BFB7-D59B9861C091}"/>
              </a:ext>
            </a:extLst>
          </p:cNvPr>
          <p:cNvSpPr>
            <a:spLocks noGrp="1"/>
          </p:cNvSpPr>
          <p:nvPr>
            <p:ph idx="1"/>
          </p:nvPr>
        </p:nvSpPr>
        <p:spPr>
          <a:xfrm>
            <a:off x="173827" y="1891001"/>
            <a:ext cx="6426150" cy="4023360"/>
          </a:xfrm>
        </p:spPr>
        <p:txBody>
          <a:bodyPr>
            <a:normAutofit fontScale="85000" lnSpcReduction="20000"/>
          </a:bodyPr>
          <a:lstStyle/>
          <a:p>
            <a:pPr>
              <a:buFont typeface="Arial" panose="020B0604020202020204" pitchFamily="34" charset="0"/>
              <a:buChar char="•"/>
            </a:pPr>
            <a:r>
              <a:rPr lang="en-US" sz="2800" dirty="0"/>
              <a:t>The most decisive victory in the war actually came AFTER the Treaty of Ghent was signed. </a:t>
            </a:r>
          </a:p>
          <a:p>
            <a:pPr>
              <a:buFont typeface="Arial" panose="020B0604020202020204" pitchFamily="34" charset="0"/>
              <a:buChar char="•"/>
            </a:pPr>
            <a:r>
              <a:rPr lang="en-US" sz="2800" dirty="0"/>
              <a:t>The Treaty of Ghent was signed on December 24</a:t>
            </a:r>
            <a:r>
              <a:rPr lang="en-US" sz="2800" baseline="30000" dirty="0"/>
              <a:t>th</a:t>
            </a:r>
            <a:r>
              <a:rPr lang="en-US" sz="2800" dirty="0"/>
              <a:t>, 1814 and the Battle of New Orleans began on January 8</a:t>
            </a:r>
            <a:r>
              <a:rPr lang="en-US" sz="2800" baseline="30000" dirty="0"/>
              <a:t>th</a:t>
            </a:r>
            <a:r>
              <a:rPr lang="en-US" sz="2800" dirty="0"/>
              <a:t>, 1815. </a:t>
            </a:r>
          </a:p>
          <a:p>
            <a:pPr>
              <a:buFont typeface="Arial" panose="020B0604020202020204" pitchFamily="34" charset="0"/>
              <a:buChar char="•"/>
            </a:pPr>
            <a:r>
              <a:rPr lang="en-US" sz="2800" dirty="0"/>
              <a:t>The Treaty declared an </a:t>
            </a:r>
            <a:r>
              <a:rPr lang="en-US" sz="2800" b="1" dirty="0"/>
              <a:t>armistice</a:t>
            </a:r>
            <a:r>
              <a:rPr lang="en-US" sz="2800" dirty="0"/>
              <a:t> (truce, agreement to stop fighting)</a:t>
            </a:r>
          </a:p>
          <a:p>
            <a:pPr>
              <a:buFont typeface="Arial" panose="020B0604020202020204" pitchFamily="34" charset="0"/>
              <a:buChar char="•"/>
            </a:pPr>
            <a:r>
              <a:rPr lang="en-US" sz="2800" dirty="0"/>
              <a:t>General Andrew Jackson led the American forces. The battle was an overwhelming victory for the U.S. and made Jackson a national hero.</a:t>
            </a:r>
          </a:p>
          <a:p>
            <a:pPr>
              <a:buFont typeface="Arial" panose="020B0604020202020204" pitchFamily="34" charset="0"/>
              <a:buChar char="•"/>
            </a:pPr>
            <a:r>
              <a:rPr lang="en-US" sz="2800" dirty="0"/>
              <a:t>The British suffered the loss of over 2,400 compared to the U.S. who loss 300</a:t>
            </a:r>
          </a:p>
        </p:txBody>
      </p:sp>
      <p:pic>
        <p:nvPicPr>
          <p:cNvPr id="1026" name="Picture 2" descr="Image result for treaty of ghent armistice">
            <a:extLst>
              <a:ext uri="{FF2B5EF4-FFF2-40B4-BE49-F238E27FC236}">
                <a16:creationId xmlns:a16="http://schemas.microsoft.com/office/drawing/2014/main" id="{392F08E6-9621-4F82-B0DC-53ACCC572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2663" y="218226"/>
            <a:ext cx="5335510" cy="30012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battle of new orleans">
            <a:extLst>
              <a:ext uri="{FF2B5EF4-FFF2-40B4-BE49-F238E27FC236}">
                <a16:creationId xmlns:a16="http://schemas.microsoft.com/office/drawing/2014/main" id="{C9C4FE17-52E2-4876-8B05-7A4AFABA28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2663" y="3429000"/>
            <a:ext cx="5335510" cy="3005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277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rotWithShape="1">
          <a:blip r:embed="rId2">
            <a:extLst>
              <a:ext uri="{28A0092B-C50C-407E-A947-70E740481C1C}">
                <a14:useLocalDpi xmlns:a14="http://schemas.microsoft.com/office/drawing/2010/main" val="0"/>
              </a:ext>
            </a:extLst>
          </a:blip>
          <a:srcRect r="26114"/>
          <a:stretch/>
        </p:blipFill>
        <p:spPr>
          <a:xfrm>
            <a:off x="1" y="0"/>
            <a:ext cx="4840013" cy="6858000"/>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0015" y="0"/>
            <a:ext cx="7351986" cy="6858000"/>
          </a:xfrm>
          <a:prstGeom prst="rect">
            <a:avLst/>
          </a:prstGeom>
        </p:spPr>
      </p:pic>
    </p:spTree>
    <p:extLst>
      <p:ext uri="{BB962C8B-B14F-4D97-AF65-F5344CB8AC3E}">
        <p14:creationId xmlns:p14="http://schemas.microsoft.com/office/powerpoint/2010/main" val="405138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Monroe Doctrine (SSUSH6e)</a:t>
            </a:r>
            <a:endParaRPr lang="en-US" dirty="0"/>
          </a:p>
        </p:txBody>
      </p:sp>
      <p:sp>
        <p:nvSpPr>
          <p:cNvPr id="3" name="Content Placeholder 2"/>
          <p:cNvSpPr>
            <a:spLocks noGrp="1"/>
          </p:cNvSpPr>
          <p:nvPr>
            <p:ph idx="1"/>
          </p:nvPr>
        </p:nvSpPr>
        <p:spPr/>
        <p:txBody>
          <a:bodyPr>
            <a:normAutofit fontScale="92500" lnSpcReduction="10000"/>
          </a:bodyPr>
          <a:lstStyle/>
          <a:p>
            <a:pPr>
              <a:buFont typeface="Arial" panose="020B0604020202020204" pitchFamily="34" charset="0"/>
              <a:buChar char="•"/>
            </a:pPr>
            <a:r>
              <a:rPr lang="en-US" sz="2400" dirty="0"/>
              <a:t>The Monroe Doctrine defined U.S. foreign policy in the Americas (North and South America). </a:t>
            </a:r>
          </a:p>
          <a:p>
            <a:pPr lvl="1">
              <a:buFont typeface="Arial" panose="020B0604020202020204" pitchFamily="34" charset="0"/>
              <a:buChar char="•"/>
            </a:pPr>
            <a:r>
              <a:rPr lang="en-US" sz="2400" dirty="0"/>
              <a:t>Reasons for the Monroe Doctrine</a:t>
            </a:r>
          </a:p>
          <a:p>
            <a:pPr marL="384048" lvl="2" indent="0">
              <a:buNone/>
            </a:pPr>
            <a:r>
              <a:rPr lang="en-US" sz="2400" dirty="0"/>
              <a:t>1) U.S. concerned about the fall of the Spanish Empire in Mexico</a:t>
            </a:r>
          </a:p>
          <a:p>
            <a:pPr marL="384048" lvl="2" indent="0">
              <a:buNone/>
            </a:pPr>
            <a:r>
              <a:rPr lang="en-US" sz="2400" dirty="0"/>
              <a:t>2) British desire to spread into the Western Hemisphere</a:t>
            </a:r>
          </a:p>
          <a:p>
            <a:pPr lvl="0">
              <a:buFont typeface="Arial" panose="020B0604020202020204" pitchFamily="34" charset="0"/>
              <a:buChar char="•"/>
            </a:pPr>
            <a:r>
              <a:rPr lang="en-US" sz="2400" dirty="0"/>
              <a:t>The Monroe Doctrine announced that the United States would prevent European nations from interfering with independent American countries.</a:t>
            </a:r>
          </a:p>
          <a:p>
            <a:pPr lvl="0">
              <a:buFont typeface="Arial" panose="020B0604020202020204" pitchFamily="34" charset="0"/>
              <a:buChar char="•"/>
            </a:pPr>
            <a:r>
              <a:rPr lang="en-US" sz="2400" dirty="0"/>
              <a:t>Further, if European wars broke out in the Americas, the United States would view the wars as hostile actions against the United States. </a:t>
            </a:r>
          </a:p>
          <a:p>
            <a:pPr lvl="0">
              <a:buFont typeface="Arial" panose="020B0604020202020204" pitchFamily="34" charset="0"/>
              <a:buChar char="•"/>
            </a:pPr>
            <a:endParaRPr lang="en-US" sz="2400" dirty="0"/>
          </a:p>
          <a:p>
            <a:pPr lvl="0">
              <a:buFont typeface="Arial" panose="020B0604020202020204" pitchFamily="34" charset="0"/>
              <a:buChar char="•"/>
            </a:pPr>
            <a:r>
              <a:rPr lang="en-US" sz="2400" dirty="0">
                <a:hlinkClick r:id="rId2"/>
              </a:rPr>
              <a:t>http://study.com/academy/lesson/monroe-doctrine-definition-purpose-summary.html</a:t>
            </a:r>
            <a:endParaRPr lang="en-US" sz="2400" dirty="0"/>
          </a:p>
          <a:p>
            <a:pPr lvl="0">
              <a:buFont typeface="Arial" panose="020B0604020202020204" pitchFamily="34" charset="0"/>
              <a:buChar char="•"/>
            </a:pPr>
            <a:endParaRPr lang="en-US" sz="2400" dirty="0"/>
          </a:p>
          <a:p>
            <a:pPr lvl="2">
              <a:buFont typeface="Arial" panose="020B0604020202020204" pitchFamily="34" charset="0"/>
              <a:buChar char="•"/>
            </a:pPr>
            <a:endParaRPr lang="en-US" dirty="0"/>
          </a:p>
          <a:p>
            <a:pPr lvl="2">
              <a:buFont typeface="Arial" panose="020B0604020202020204" pitchFamily="34" charset="0"/>
              <a:buChar char="•"/>
            </a:pPr>
            <a:endParaRPr lang="en-US" dirty="0"/>
          </a:p>
        </p:txBody>
      </p:sp>
    </p:spTree>
    <p:extLst>
      <p:ext uri="{BB962C8B-B14F-4D97-AF65-F5344CB8AC3E}">
        <p14:creationId xmlns:p14="http://schemas.microsoft.com/office/powerpoint/2010/main" val="1593304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p:txBody>
          <a:bodyPr/>
          <a:lstStyle/>
          <a:p>
            <a:pPr marL="514350" lvl="0" indent="-514350">
              <a:buFont typeface="+mj-lt"/>
              <a:buAutoNum type="arabicPeriod"/>
            </a:pPr>
            <a:r>
              <a:rPr lang="en-US" sz="2800" dirty="0"/>
              <a:t>Why did James Madison declare war on Britain in the War of 1812?</a:t>
            </a:r>
          </a:p>
          <a:p>
            <a:pPr marL="514350" lvl="0" indent="-514350">
              <a:buFont typeface="+mj-lt"/>
              <a:buAutoNum type="arabicPeriod"/>
            </a:pPr>
            <a:r>
              <a:rPr lang="en-US" sz="2800" dirty="0"/>
              <a:t>Define: Impressment </a:t>
            </a:r>
          </a:p>
          <a:p>
            <a:pPr marL="514350" lvl="0" indent="-514350">
              <a:buFont typeface="+mj-lt"/>
              <a:buAutoNum type="arabicPeriod"/>
            </a:pPr>
            <a:r>
              <a:rPr lang="en-US" sz="2800" dirty="0"/>
              <a:t>How did the War of 1812 impact America?</a:t>
            </a:r>
          </a:p>
          <a:p>
            <a:pPr marL="514350" lvl="0" indent="-514350">
              <a:buFont typeface="+mj-lt"/>
              <a:buAutoNum type="arabicPeriod"/>
            </a:pPr>
            <a:r>
              <a:rPr lang="en-US" sz="2800" dirty="0"/>
              <a:t>What was the significance of James Monroe’s presidency?</a:t>
            </a:r>
          </a:p>
          <a:p>
            <a:pPr marL="514350" lvl="0" indent="-514350">
              <a:buFont typeface="+mj-lt"/>
              <a:buAutoNum type="arabicPeriod"/>
            </a:pPr>
            <a:r>
              <a:rPr lang="en-US" sz="2800" dirty="0"/>
              <a:t>What was the significance of the Monroe Doctrine?</a:t>
            </a:r>
          </a:p>
          <a:p>
            <a:endParaRPr lang="en-US" dirty="0"/>
          </a:p>
        </p:txBody>
      </p:sp>
    </p:spTree>
    <p:extLst>
      <p:ext uri="{BB962C8B-B14F-4D97-AF65-F5344CB8AC3E}">
        <p14:creationId xmlns:p14="http://schemas.microsoft.com/office/powerpoint/2010/main" val="3347484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587" y="477989"/>
            <a:ext cx="10058400" cy="1450757"/>
          </a:xfrm>
        </p:spPr>
        <p:txBody>
          <a:bodyPr>
            <a:normAutofit/>
          </a:bodyPr>
          <a:lstStyle/>
          <a:p>
            <a:r>
              <a:rPr lang="en-US" b="1" dirty="0"/>
              <a:t>Henry Clay and the American System (SSUSH7b)</a:t>
            </a:r>
            <a:endParaRPr lang="en-US" dirty="0"/>
          </a:p>
        </p:txBody>
      </p:sp>
      <p:sp>
        <p:nvSpPr>
          <p:cNvPr id="3" name="Content Placeholder 2"/>
          <p:cNvSpPr>
            <a:spLocks noGrp="1"/>
          </p:cNvSpPr>
          <p:nvPr>
            <p:ph idx="1"/>
          </p:nvPr>
        </p:nvSpPr>
        <p:spPr>
          <a:xfrm>
            <a:off x="1097280" y="2111548"/>
            <a:ext cx="10058400" cy="4023360"/>
          </a:xfrm>
        </p:spPr>
        <p:txBody>
          <a:bodyPr/>
          <a:lstStyle/>
          <a:p>
            <a:pPr lvl="0">
              <a:buFont typeface="Arial" panose="020B0604020202020204" pitchFamily="34" charset="0"/>
              <a:buChar char="•"/>
            </a:pPr>
            <a:r>
              <a:rPr lang="en-US" sz="2800" dirty="0"/>
              <a:t>After the War of 1812, Americans felt good about themselves. </a:t>
            </a:r>
          </a:p>
          <a:p>
            <a:pPr lvl="0">
              <a:buFont typeface="Arial" panose="020B0604020202020204" pitchFamily="34" charset="0"/>
              <a:buChar char="•"/>
            </a:pPr>
            <a:r>
              <a:rPr lang="en-US" sz="2800" dirty="0"/>
              <a:t>But, Britain still supplied America with most of its good, this hurt American manufacturing </a:t>
            </a:r>
          </a:p>
          <a:p>
            <a:pPr lvl="0">
              <a:buFont typeface="Arial" panose="020B0604020202020204" pitchFamily="34" charset="0"/>
              <a:buChar char="•"/>
            </a:pPr>
            <a:r>
              <a:rPr lang="en-US" sz="2800" b="1" dirty="0"/>
              <a:t>Henry Clay</a:t>
            </a:r>
            <a:r>
              <a:rPr lang="en-US" sz="2800" dirty="0"/>
              <a:t>, a member of the United States House of Representatives, had a plan to aid American businesses. </a:t>
            </a:r>
          </a:p>
          <a:p>
            <a:endParaRPr lang="en-US" dirty="0"/>
          </a:p>
        </p:txBody>
      </p:sp>
    </p:spTree>
    <p:extLst>
      <p:ext uri="{BB962C8B-B14F-4D97-AF65-F5344CB8AC3E}">
        <p14:creationId xmlns:p14="http://schemas.microsoft.com/office/powerpoint/2010/main" val="4250556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27097"/>
            <a:ext cx="6180083" cy="505903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083" y="927097"/>
            <a:ext cx="6011917" cy="5059033"/>
          </a:xfrm>
          <a:prstGeom prst="rect">
            <a:avLst/>
          </a:prstGeom>
        </p:spPr>
      </p:pic>
    </p:spTree>
    <p:extLst>
      <p:ext uri="{BB962C8B-B14F-4D97-AF65-F5344CB8AC3E}">
        <p14:creationId xmlns:p14="http://schemas.microsoft.com/office/powerpoint/2010/main" val="4038970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Concepts</a:t>
            </a:r>
          </a:p>
        </p:txBody>
      </p:sp>
      <p:sp>
        <p:nvSpPr>
          <p:cNvPr id="3" name="Content Placeholder 2"/>
          <p:cNvSpPr>
            <a:spLocks noGrp="1"/>
          </p:cNvSpPr>
          <p:nvPr>
            <p:ph idx="1"/>
          </p:nvPr>
        </p:nvSpPr>
        <p:spPr>
          <a:xfrm>
            <a:off x="236483" y="1845734"/>
            <a:ext cx="11634951" cy="4413176"/>
          </a:xfrm>
        </p:spPr>
        <p:txBody>
          <a:bodyPr numCol="3">
            <a:normAutofit/>
          </a:bodyPr>
          <a:lstStyle/>
          <a:p>
            <a:pPr lvl="0">
              <a:buFont typeface="Arial" panose="020B0604020202020204" pitchFamily="34" charset="0"/>
              <a:buChar char="•"/>
            </a:pPr>
            <a:r>
              <a:rPr lang="en-US" dirty="0"/>
              <a:t>Whiskey Rebellion</a:t>
            </a:r>
          </a:p>
          <a:p>
            <a:pPr lvl="0">
              <a:buFont typeface="Arial" panose="020B0604020202020204" pitchFamily="34" charset="0"/>
              <a:buChar char="•"/>
            </a:pPr>
            <a:r>
              <a:rPr lang="en-US" dirty="0"/>
              <a:t>Farwell Address</a:t>
            </a:r>
          </a:p>
          <a:p>
            <a:pPr lvl="0">
              <a:buFont typeface="Arial" panose="020B0604020202020204" pitchFamily="34" charset="0"/>
              <a:buChar char="•"/>
            </a:pPr>
            <a:r>
              <a:rPr lang="en-US" dirty="0"/>
              <a:t>Seditions Acts</a:t>
            </a:r>
          </a:p>
          <a:p>
            <a:pPr lvl="0">
              <a:buFont typeface="Arial" panose="020B0604020202020204" pitchFamily="34" charset="0"/>
              <a:buChar char="•"/>
            </a:pPr>
            <a:r>
              <a:rPr lang="en-US" dirty="0"/>
              <a:t>Election of 1800</a:t>
            </a:r>
          </a:p>
          <a:p>
            <a:pPr lvl="0">
              <a:buFont typeface="Arial" panose="020B0604020202020204" pitchFamily="34" charset="0"/>
              <a:buChar char="•"/>
            </a:pPr>
            <a:r>
              <a:rPr lang="en-US" dirty="0"/>
              <a:t>Louisiana Purchase</a:t>
            </a:r>
          </a:p>
          <a:p>
            <a:pPr lvl="0">
              <a:buFont typeface="Arial" panose="020B0604020202020204" pitchFamily="34" charset="0"/>
              <a:buChar char="•"/>
            </a:pPr>
            <a:r>
              <a:rPr lang="en-US" dirty="0"/>
              <a:t>Lewis and Clark</a:t>
            </a:r>
          </a:p>
          <a:p>
            <a:pPr lvl="0">
              <a:buFont typeface="Arial" panose="020B0604020202020204" pitchFamily="34" charset="0"/>
              <a:buChar char="•"/>
            </a:pPr>
            <a:r>
              <a:rPr lang="en-US" dirty="0"/>
              <a:t>War of 1812</a:t>
            </a:r>
          </a:p>
          <a:p>
            <a:pPr lvl="0">
              <a:buFont typeface="Arial" panose="020B0604020202020204" pitchFamily="34" charset="0"/>
              <a:buChar char="•"/>
            </a:pPr>
            <a:r>
              <a:rPr lang="en-US" dirty="0"/>
              <a:t>Impressment</a:t>
            </a:r>
          </a:p>
          <a:p>
            <a:pPr lvl="0">
              <a:buFont typeface="Arial" panose="020B0604020202020204" pitchFamily="34" charset="0"/>
              <a:buChar char="•"/>
            </a:pPr>
            <a:r>
              <a:rPr lang="en-US" dirty="0"/>
              <a:t>Nationalism</a:t>
            </a:r>
          </a:p>
          <a:p>
            <a:pPr lvl="0">
              <a:buFont typeface="Arial" panose="020B0604020202020204" pitchFamily="34" charset="0"/>
              <a:buChar char="•"/>
            </a:pPr>
            <a:r>
              <a:rPr lang="en-US" dirty="0"/>
              <a:t>Monroe Doctrine</a:t>
            </a:r>
          </a:p>
          <a:p>
            <a:pPr lvl="0">
              <a:buFont typeface="Arial" panose="020B0604020202020204" pitchFamily="34" charset="0"/>
              <a:buChar char="•"/>
            </a:pPr>
            <a:r>
              <a:rPr lang="en-US" dirty="0"/>
              <a:t>Jacksonian Democracy </a:t>
            </a:r>
          </a:p>
          <a:p>
            <a:pPr lvl="0">
              <a:buFont typeface="Arial" panose="020B0604020202020204" pitchFamily="34" charset="0"/>
              <a:buChar char="•"/>
            </a:pPr>
            <a:r>
              <a:rPr lang="en-US" dirty="0"/>
              <a:t>Suffrage</a:t>
            </a:r>
          </a:p>
          <a:p>
            <a:pPr lvl="0">
              <a:buFont typeface="Arial" panose="020B0604020202020204" pitchFamily="34" charset="0"/>
              <a:buChar char="•"/>
            </a:pPr>
            <a:r>
              <a:rPr lang="en-US" dirty="0"/>
              <a:t>The Nullification Crisis</a:t>
            </a:r>
          </a:p>
          <a:p>
            <a:pPr lvl="0">
              <a:buFont typeface="Arial" panose="020B0604020202020204" pitchFamily="34" charset="0"/>
              <a:buChar char="•"/>
            </a:pPr>
            <a:r>
              <a:rPr lang="en-US" dirty="0"/>
              <a:t>Nullify</a:t>
            </a:r>
          </a:p>
          <a:p>
            <a:pPr lvl="0">
              <a:buFont typeface="Arial" panose="020B0604020202020204" pitchFamily="34" charset="0"/>
              <a:buChar char="•"/>
            </a:pPr>
            <a:r>
              <a:rPr lang="en-US" dirty="0"/>
              <a:t>Sectionalism</a:t>
            </a:r>
          </a:p>
          <a:p>
            <a:pPr lvl="0">
              <a:buFont typeface="Arial" panose="020B0604020202020204" pitchFamily="34" charset="0"/>
              <a:buChar char="•"/>
            </a:pPr>
            <a:r>
              <a:rPr lang="en-US" dirty="0"/>
              <a:t>States’ Rights</a:t>
            </a:r>
          </a:p>
          <a:p>
            <a:pPr lvl="0">
              <a:buFont typeface="Arial" panose="020B0604020202020204" pitchFamily="34" charset="0"/>
              <a:buChar char="•"/>
            </a:pPr>
            <a:r>
              <a:rPr lang="en-US" dirty="0"/>
              <a:t>The American System</a:t>
            </a:r>
          </a:p>
          <a:p>
            <a:pPr lvl="0">
              <a:buFont typeface="Arial" panose="020B0604020202020204" pitchFamily="34" charset="0"/>
              <a:buChar char="•"/>
            </a:pPr>
            <a:r>
              <a:rPr lang="en-US" dirty="0"/>
              <a:t>The Second Great Awakening</a:t>
            </a:r>
          </a:p>
          <a:p>
            <a:pPr lvl="0">
              <a:buFont typeface="Arial" panose="020B0604020202020204" pitchFamily="34" charset="0"/>
              <a:buChar char="•"/>
            </a:pPr>
            <a:r>
              <a:rPr lang="en-US" dirty="0"/>
              <a:t>Temperance Movement</a:t>
            </a:r>
          </a:p>
          <a:p>
            <a:pPr lvl="0">
              <a:buFont typeface="Arial" panose="020B0604020202020204" pitchFamily="34" charset="0"/>
              <a:buChar char="•"/>
            </a:pPr>
            <a:r>
              <a:rPr lang="en-US" dirty="0"/>
              <a:t>Women’s Movement</a:t>
            </a:r>
          </a:p>
          <a:p>
            <a:pPr lvl="0">
              <a:buFont typeface="Arial" panose="020B0604020202020204" pitchFamily="34" charset="0"/>
              <a:buChar char="•"/>
            </a:pPr>
            <a:r>
              <a:rPr lang="en-US" dirty="0"/>
              <a:t>Seneca Falls Conference</a:t>
            </a:r>
          </a:p>
          <a:p>
            <a:pPr lvl="0">
              <a:buFont typeface="Arial" panose="020B0604020202020204" pitchFamily="34" charset="0"/>
              <a:buChar char="•"/>
            </a:pPr>
            <a:r>
              <a:rPr lang="en-US" dirty="0"/>
              <a:t>The Abolitionist Movement</a:t>
            </a:r>
          </a:p>
          <a:p>
            <a:pPr lvl="0">
              <a:buFont typeface="Arial" panose="020B0604020202020204" pitchFamily="34" charset="0"/>
              <a:buChar char="•"/>
            </a:pPr>
            <a:r>
              <a:rPr lang="en-US" dirty="0"/>
              <a:t>Slave Rebellions</a:t>
            </a:r>
          </a:p>
          <a:p>
            <a:pPr lvl="0">
              <a:buFont typeface="Arial" panose="020B0604020202020204" pitchFamily="34" charset="0"/>
              <a:buChar char="•"/>
            </a:pPr>
            <a:r>
              <a:rPr lang="en-US" dirty="0"/>
              <a:t>Nat Turner’s Rebellion</a:t>
            </a:r>
          </a:p>
          <a:p>
            <a:endParaRPr lang="en-US" dirty="0"/>
          </a:p>
        </p:txBody>
      </p:sp>
    </p:spTree>
    <p:extLst>
      <p:ext uri="{BB962C8B-B14F-4D97-AF65-F5344CB8AC3E}">
        <p14:creationId xmlns:p14="http://schemas.microsoft.com/office/powerpoint/2010/main" val="21467876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rates of travel 1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958" y="325124"/>
            <a:ext cx="6984648" cy="463812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rates of travel 18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1606" y="325124"/>
            <a:ext cx="5003924" cy="3310049"/>
          </a:xfrm>
          <a:prstGeom prst="rect">
            <a:avLst/>
          </a:prstGeom>
          <a:noFill/>
          <a:extLst>
            <a:ext uri="{909E8E84-426E-40DD-AFC4-6F175D3DCCD1}">
              <a14:hiddenFill xmlns:a14="http://schemas.microsoft.com/office/drawing/2010/main">
                <a:solidFill>
                  <a:srgbClr val="FFFFFF"/>
                </a:solidFill>
              </a14:hiddenFill>
            </a:ext>
          </a:extLst>
        </p:spPr>
      </p:pic>
      <p:pic>
        <p:nvPicPr>
          <p:cNvPr id="9" name="Content Placeholder 6"/>
          <p:cNvPicPr>
            <a:picLocks noGrp="1" noChangeAspect="1"/>
          </p:cNvPicPr>
          <p:nvPr>
            <p:ph idx="1"/>
          </p:nvPr>
        </p:nvPicPr>
        <p:blipFill>
          <a:blip r:embed="rId4">
            <a:extLst>
              <a:ext uri="{28A0092B-C50C-407E-A947-70E740481C1C}">
                <a14:useLocalDpi xmlns:a14="http://schemas.microsoft.com/office/drawing/2010/main"/>
              </a:ext>
            </a:extLst>
          </a:blip>
          <a:stretch>
            <a:fillRect/>
          </a:stretch>
        </p:blipFill>
        <p:spPr>
          <a:xfrm>
            <a:off x="7527326" y="3710761"/>
            <a:ext cx="4152484" cy="3019507"/>
          </a:xfrm>
        </p:spPr>
      </p:pic>
    </p:spTree>
    <p:extLst>
      <p:ext uri="{BB962C8B-B14F-4D97-AF65-F5344CB8AC3E}">
        <p14:creationId xmlns:p14="http://schemas.microsoft.com/office/powerpoint/2010/main" val="618643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247717" y="1289711"/>
            <a:ext cx="6724544" cy="4078530"/>
          </a:xfrm>
          <a:prstGeom prst="rect">
            <a:avLst/>
          </a:prstGeom>
        </p:spPr>
      </p:pic>
      <p:pic>
        <p:nvPicPr>
          <p:cNvPr id="4098" name="Picture 2" descr="Image result for erie ca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57" y="204804"/>
            <a:ext cx="4239290" cy="312417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erie can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610" y="3444948"/>
            <a:ext cx="4785088" cy="3017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6716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Henry Clay and the American System (SSUSH7b)</a:t>
            </a:r>
            <a:endParaRPr lang="en-US" dirty="0"/>
          </a:p>
        </p:txBody>
      </p:sp>
      <p:sp>
        <p:nvSpPr>
          <p:cNvPr id="3" name="Content Placeholder 2"/>
          <p:cNvSpPr>
            <a:spLocks noGrp="1"/>
          </p:cNvSpPr>
          <p:nvPr>
            <p:ph idx="1"/>
          </p:nvPr>
        </p:nvSpPr>
        <p:spPr/>
        <p:txBody>
          <a:bodyPr>
            <a:normAutofit lnSpcReduction="10000"/>
          </a:bodyPr>
          <a:lstStyle/>
          <a:p>
            <a:pPr lvl="0">
              <a:buFont typeface="Arial" panose="020B0604020202020204" pitchFamily="34" charset="0"/>
              <a:buChar char="•"/>
            </a:pPr>
            <a:r>
              <a:rPr lang="en-US" sz="2800" dirty="0"/>
              <a:t>He called it the </a:t>
            </a:r>
            <a:r>
              <a:rPr lang="en-US" sz="2800" b="1" dirty="0"/>
              <a:t>American System</a:t>
            </a:r>
            <a:r>
              <a:rPr lang="en-US" sz="2800" dirty="0"/>
              <a:t>. It included the following:</a:t>
            </a:r>
          </a:p>
          <a:p>
            <a:pPr lvl="1">
              <a:buFont typeface="Arial" panose="020B0604020202020204" pitchFamily="34" charset="0"/>
              <a:buChar char="•"/>
            </a:pPr>
            <a:r>
              <a:rPr lang="en-US" sz="2800" b="1" dirty="0"/>
              <a:t>A tariff</a:t>
            </a:r>
            <a:r>
              <a:rPr lang="en-US" sz="2800" dirty="0"/>
              <a:t> – A tariff is a tax on imported goods. It made European goods more expensive and encouraged Americans to buy cheaper products made in America. The tariff also made the country money, which would be used to improve things.</a:t>
            </a:r>
          </a:p>
          <a:p>
            <a:pPr lvl="1">
              <a:buFont typeface="Arial" panose="020B0604020202020204" pitchFamily="34" charset="0"/>
              <a:buChar char="•"/>
            </a:pPr>
            <a:r>
              <a:rPr lang="en-US" sz="2800" b="1" dirty="0"/>
              <a:t>A National Bank</a:t>
            </a:r>
            <a:r>
              <a:rPr lang="en-US" sz="2800" dirty="0"/>
              <a:t> - The establishment of a national bank that would promote a single currency (money), making trade easier.</a:t>
            </a:r>
          </a:p>
          <a:p>
            <a:pPr lvl="1">
              <a:buFont typeface="Arial" panose="020B0604020202020204" pitchFamily="34" charset="0"/>
              <a:buChar char="•"/>
            </a:pPr>
            <a:r>
              <a:rPr lang="en-US" sz="2800" b="1" dirty="0"/>
              <a:t>Highways and Canals</a:t>
            </a:r>
            <a:r>
              <a:rPr lang="en-US" sz="2800" dirty="0"/>
              <a:t> –These roads and canals would make trade easier between merchants and farmers in the North, South, and West.</a:t>
            </a:r>
          </a:p>
          <a:p>
            <a:endParaRPr lang="en-US" dirty="0"/>
          </a:p>
        </p:txBody>
      </p:sp>
    </p:spTree>
    <p:extLst>
      <p:ext uri="{BB962C8B-B14F-4D97-AF65-F5344CB8AC3E}">
        <p14:creationId xmlns:p14="http://schemas.microsoft.com/office/powerpoint/2010/main" val="40040561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Henry Clay and the American System (SSUSH7b)</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a:t>Henry Clay hoped the American System would help the United States be able to become independent from Europe and increase Nationalism.</a:t>
            </a:r>
          </a:p>
          <a:p>
            <a:pPr>
              <a:buFont typeface="Arial" panose="020B0604020202020204" pitchFamily="34" charset="0"/>
              <a:buChar char="•"/>
            </a:pPr>
            <a:endParaRPr lang="en-US" sz="2800" dirty="0"/>
          </a:p>
          <a:p>
            <a:pPr>
              <a:buFont typeface="Arial" panose="020B0604020202020204" pitchFamily="34" charset="0"/>
              <a:buChar char="•"/>
            </a:pPr>
            <a:r>
              <a:rPr lang="en-US" sz="2800" dirty="0">
                <a:hlinkClick r:id="rId2"/>
              </a:rPr>
              <a:t>http://study.com/academy/lesson/henry-clay-and-the-american-system-lesson-quiz.html</a:t>
            </a:r>
            <a:endParaRPr lang="en-US" sz="2800" dirty="0"/>
          </a:p>
          <a:p>
            <a:pPr>
              <a:buFont typeface="Arial" panose="020B0604020202020204" pitchFamily="34" charset="0"/>
              <a:buChar char="•"/>
            </a:pPr>
            <a:endParaRPr lang="en-US" sz="2800" dirty="0"/>
          </a:p>
          <a:p>
            <a:endParaRPr lang="en-US" dirty="0"/>
          </a:p>
        </p:txBody>
      </p:sp>
    </p:spTree>
    <p:extLst>
      <p:ext uri="{BB962C8B-B14F-4D97-AF65-F5344CB8AC3E}">
        <p14:creationId xmlns:p14="http://schemas.microsoft.com/office/powerpoint/2010/main" val="2599215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27835" y="0"/>
            <a:ext cx="6264166" cy="685799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5927835" cy="6857999"/>
          </a:xfrm>
          <a:prstGeom prst="rect">
            <a:avLst/>
          </a:prstGeom>
        </p:spPr>
      </p:pic>
    </p:spTree>
    <p:extLst>
      <p:ext uri="{BB962C8B-B14F-4D97-AF65-F5344CB8AC3E}">
        <p14:creationId xmlns:p14="http://schemas.microsoft.com/office/powerpoint/2010/main" val="38142756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59" y="1642437"/>
            <a:ext cx="5423338" cy="3623246"/>
          </a:xfrm>
        </p:spPr>
        <p:txBody>
          <a:bodyPr>
            <a:normAutofit fontScale="90000"/>
          </a:bodyPr>
          <a:lstStyle/>
          <a:p>
            <a:r>
              <a:rPr lang="en-US" dirty="0"/>
              <a:t>Why did Voter Turnout increase during Andrew Jacksons Presidency (Jacksonian Democracy)?</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817476" y="0"/>
            <a:ext cx="6374524" cy="6858000"/>
          </a:xfrm>
        </p:spPr>
      </p:pic>
    </p:spTree>
    <p:extLst>
      <p:ext uri="{BB962C8B-B14F-4D97-AF65-F5344CB8AC3E}">
        <p14:creationId xmlns:p14="http://schemas.microsoft.com/office/powerpoint/2010/main" val="34288744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10530448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5399630"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9630" y="0"/>
            <a:ext cx="6792370" cy="6858000"/>
          </a:xfrm>
          <a:prstGeom prst="rect">
            <a:avLst/>
          </a:prstGeom>
        </p:spPr>
      </p:pic>
    </p:spTree>
    <p:extLst>
      <p:ext uri="{BB962C8B-B14F-4D97-AF65-F5344CB8AC3E}">
        <p14:creationId xmlns:p14="http://schemas.microsoft.com/office/powerpoint/2010/main" val="3128768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57680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Jacksonian Democracy (SSUSH7a)</a:t>
            </a:r>
            <a:endParaRPr lang="en-US" dirty="0"/>
          </a:p>
        </p:txBody>
      </p:sp>
      <p:sp>
        <p:nvSpPr>
          <p:cNvPr id="3" name="Content Placeholder 2"/>
          <p:cNvSpPr>
            <a:spLocks noGrp="1"/>
          </p:cNvSpPr>
          <p:nvPr>
            <p:ph idx="1"/>
          </p:nvPr>
        </p:nvSpPr>
        <p:spPr/>
        <p:txBody>
          <a:bodyPr>
            <a:normAutofit fontScale="92500" lnSpcReduction="20000"/>
          </a:bodyPr>
          <a:lstStyle/>
          <a:p>
            <a:pPr lvl="0">
              <a:buFont typeface="Arial" panose="020B0604020202020204" pitchFamily="34" charset="0"/>
              <a:buChar char="•"/>
            </a:pPr>
            <a:r>
              <a:rPr lang="en-US" sz="2600" dirty="0"/>
              <a:t>President Andrew Jackson's brand of politics and the changes he inspired came to be called </a:t>
            </a:r>
            <a:r>
              <a:rPr lang="en-US" sz="2600" b="1" dirty="0"/>
              <a:t>Jacksonian Democracy</a:t>
            </a:r>
            <a:r>
              <a:rPr lang="en-US" sz="2600" dirty="0"/>
              <a:t>. </a:t>
            </a:r>
          </a:p>
          <a:p>
            <a:pPr lvl="0">
              <a:buFont typeface="Arial" panose="020B0604020202020204" pitchFamily="34" charset="0"/>
              <a:buChar char="•"/>
            </a:pPr>
            <a:r>
              <a:rPr lang="en-US" sz="2600" dirty="0"/>
              <a:t>Jackson believed strongly in western expansion and the rights of white, frontier settlers.   </a:t>
            </a:r>
          </a:p>
          <a:p>
            <a:pPr lvl="0"/>
            <a:r>
              <a:rPr lang="en-US" sz="2800" dirty="0"/>
              <a:t>What was Jacksonian Democracy? </a:t>
            </a:r>
          </a:p>
          <a:p>
            <a:pPr lvl="1"/>
            <a:r>
              <a:rPr lang="en-US" sz="2800" b="1" dirty="0"/>
              <a:t>Expansion of Suffrage:</a:t>
            </a:r>
            <a:r>
              <a:rPr lang="en-US" sz="2800" dirty="0"/>
              <a:t> Increased voter participation by allowing all adult white males, not just landowners, to vote.</a:t>
            </a:r>
          </a:p>
          <a:p>
            <a:pPr lvl="1"/>
            <a:r>
              <a:rPr lang="en-US" sz="2800" b="1" dirty="0"/>
              <a:t>Indian Removal Act</a:t>
            </a:r>
            <a:r>
              <a:rPr lang="en-US" sz="2800" dirty="0"/>
              <a:t>: Under this policy, the US government forced Native Americans off lands it wanted for white settlement. (Trail of Tears)</a:t>
            </a:r>
          </a:p>
          <a:p>
            <a:pPr lvl="1"/>
            <a:r>
              <a:rPr lang="en-US" sz="2800" b="1" dirty="0"/>
              <a:t>Nullification Crisis:</a:t>
            </a:r>
            <a:r>
              <a:rPr lang="en-US" sz="2800" dirty="0"/>
              <a:t> Wanted a stronger executive branch and a weaker Congress and state governments</a:t>
            </a:r>
          </a:p>
          <a:p>
            <a:pPr lvl="1"/>
            <a:endParaRPr lang="en-US" sz="2800" dirty="0"/>
          </a:p>
          <a:p>
            <a:pPr lvl="0">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3780635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Tree>
    <p:extLst>
      <p:ext uri="{BB962C8B-B14F-4D97-AF65-F5344CB8AC3E}">
        <p14:creationId xmlns:p14="http://schemas.microsoft.com/office/powerpoint/2010/main" val="37657447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Primary Source Analysis</a:t>
            </a:r>
          </a:p>
        </p:txBody>
      </p:sp>
      <p:sp>
        <p:nvSpPr>
          <p:cNvPr id="3" name="Content Placeholder 2"/>
          <p:cNvSpPr>
            <a:spLocks noGrp="1"/>
          </p:cNvSpPr>
          <p:nvPr>
            <p:ph idx="1"/>
          </p:nvPr>
        </p:nvSpPr>
        <p:spPr/>
        <p:txBody>
          <a:bodyPr/>
          <a:lstStyle/>
          <a:p>
            <a:r>
              <a:rPr lang="en-US" sz="3200" dirty="0"/>
              <a:t>… a convention, assembled in the State of South Carolina, have passed an ordinance, by which they declare that several acts and parts of acts of the Congress of the United States… are unauthorized by the Constitution of the United States… The ordinance is founded… on the strange position that any State may not only declare an act of Congress void, but prohibit its execution…</a:t>
            </a:r>
          </a:p>
          <a:p>
            <a:pPr lvl="1"/>
            <a:r>
              <a:rPr lang="en-US" sz="3200" dirty="0"/>
              <a:t>Source: Andrew Jackson</a:t>
            </a:r>
          </a:p>
          <a:p>
            <a:endParaRPr lang="en-US" dirty="0"/>
          </a:p>
        </p:txBody>
      </p:sp>
    </p:spTree>
    <p:extLst>
      <p:ext uri="{BB962C8B-B14F-4D97-AF65-F5344CB8AC3E}">
        <p14:creationId xmlns:p14="http://schemas.microsoft.com/office/powerpoint/2010/main" val="3637808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840014"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0014" y="0"/>
            <a:ext cx="7351986" cy="6858000"/>
          </a:xfrm>
          <a:prstGeom prst="rect">
            <a:avLst/>
          </a:prstGeom>
        </p:spPr>
      </p:pic>
    </p:spTree>
    <p:extLst>
      <p:ext uri="{BB962C8B-B14F-4D97-AF65-F5344CB8AC3E}">
        <p14:creationId xmlns:p14="http://schemas.microsoft.com/office/powerpoint/2010/main" val="3466328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6105525" cy="6858000"/>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05525" y="0"/>
            <a:ext cx="6086475" cy="6858000"/>
          </a:xfrm>
          <a:prstGeom prst="rect">
            <a:avLst/>
          </a:prstGeom>
        </p:spPr>
      </p:pic>
    </p:spTree>
    <p:extLst>
      <p:ext uri="{BB962C8B-B14F-4D97-AF65-F5344CB8AC3E}">
        <p14:creationId xmlns:p14="http://schemas.microsoft.com/office/powerpoint/2010/main" val="33550058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543425" cy="6858000"/>
          </a:xfrm>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43425" y="0"/>
            <a:ext cx="7648575" cy="6858000"/>
          </a:xfrm>
          <a:prstGeom prst="rect">
            <a:avLst/>
          </a:prstGeom>
        </p:spPr>
      </p:pic>
    </p:spTree>
    <p:extLst>
      <p:ext uri="{BB962C8B-B14F-4D97-AF65-F5344CB8AC3E}">
        <p14:creationId xmlns:p14="http://schemas.microsoft.com/office/powerpoint/2010/main" val="37225258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Nullification Crisis (SSUSH7a)</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t>The </a:t>
            </a:r>
            <a:r>
              <a:rPr lang="en-US" sz="2800" b="1" dirty="0"/>
              <a:t>Nullification Crisis</a:t>
            </a:r>
            <a:r>
              <a:rPr lang="en-US" sz="2800" dirty="0"/>
              <a:t>, resulted when Vice President John C. Calhoun and South Carolina sought to </a:t>
            </a:r>
            <a:r>
              <a:rPr lang="en-US" sz="2800" b="1" dirty="0"/>
              <a:t>nullify</a:t>
            </a:r>
            <a:r>
              <a:rPr lang="en-US" sz="2800" dirty="0"/>
              <a:t> (cancel) a high </a:t>
            </a:r>
            <a:r>
              <a:rPr lang="en-US" sz="2800" b="1" dirty="0"/>
              <a:t>tariff </a:t>
            </a:r>
            <a:r>
              <a:rPr lang="en-US" sz="2800" dirty="0"/>
              <a:t>(tax) Congress had passed on manufactured goods imported from Europe.</a:t>
            </a:r>
          </a:p>
          <a:p>
            <a:pPr lvl="0">
              <a:buFont typeface="Arial" panose="020B0604020202020204" pitchFamily="34" charset="0"/>
              <a:buChar char="•"/>
            </a:pPr>
            <a:r>
              <a:rPr lang="en-US" sz="2800" dirty="0"/>
              <a:t>The tariff and federal law helped northern manufacturers but hurt southern plantation owners, so legislators nullified the tariff in South Carolina. </a:t>
            </a:r>
          </a:p>
          <a:p>
            <a:endParaRPr lang="en-US" dirty="0"/>
          </a:p>
        </p:txBody>
      </p:sp>
    </p:spTree>
    <p:extLst>
      <p:ext uri="{BB962C8B-B14F-4D97-AF65-F5344CB8AC3E}">
        <p14:creationId xmlns:p14="http://schemas.microsoft.com/office/powerpoint/2010/main" val="22688440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Nullification Crisis (SSUSH7a)</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t>Calhoun’s had two arguments for the Nullification Crisis</a:t>
            </a:r>
          </a:p>
          <a:p>
            <a:pPr lvl="1">
              <a:buFont typeface="Arial" panose="020B0604020202020204" pitchFamily="34" charset="0"/>
              <a:buChar char="•"/>
            </a:pPr>
            <a:r>
              <a:rPr lang="en-US" sz="2800" b="1" dirty="0"/>
              <a:t>Sectionalism:</a:t>
            </a:r>
            <a:r>
              <a:rPr lang="en-US" sz="2800" dirty="0"/>
              <a:t> loyalty to a region (North vs. South) and not the entire United States.</a:t>
            </a:r>
          </a:p>
          <a:p>
            <a:pPr lvl="1">
              <a:buFont typeface="Arial" panose="020B0604020202020204" pitchFamily="34" charset="0"/>
              <a:buChar char="•"/>
            </a:pPr>
            <a:r>
              <a:rPr lang="en-US" sz="2800" b="1" dirty="0"/>
              <a:t>States’ rights:</a:t>
            </a:r>
            <a:r>
              <a:rPr lang="en-US" sz="2800" dirty="0"/>
              <a:t> the idea that states have certain rights and political powers separate from those held by the federal government</a:t>
            </a:r>
          </a:p>
          <a:p>
            <a:pPr lvl="0">
              <a:buFont typeface="Arial" panose="020B0604020202020204" pitchFamily="34" charset="0"/>
              <a:buChar char="•"/>
            </a:pPr>
            <a:r>
              <a:rPr lang="en-US" sz="2800" dirty="0"/>
              <a:t>Northerners believed sectionalism and states’ rights would destroy the Union and lead to a Civil War.</a:t>
            </a:r>
          </a:p>
          <a:p>
            <a:endParaRPr lang="en-US" dirty="0"/>
          </a:p>
        </p:txBody>
      </p:sp>
    </p:spTree>
    <p:extLst>
      <p:ext uri="{BB962C8B-B14F-4D97-AF65-F5344CB8AC3E}">
        <p14:creationId xmlns:p14="http://schemas.microsoft.com/office/powerpoint/2010/main" val="24205354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a:xfrm>
            <a:off x="630621" y="1845734"/>
            <a:ext cx="10525059" cy="4492004"/>
          </a:xfrm>
        </p:spPr>
        <p:txBody>
          <a:bodyPr>
            <a:normAutofit/>
          </a:bodyPr>
          <a:lstStyle/>
          <a:p>
            <a:pPr marL="457200" lvl="0" indent="-457200">
              <a:buFont typeface="+mj-lt"/>
              <a:buAutoNum type="arabicPeriod"/>
            </a:pPr>
            <a:r>
              <a:rPr lang="en-US" sz="2400" dirty="0"/>
              <a:t>List 3 significant results of Andrew Jackson’s Presidency (JACKSONIAN DEMOCRACY)?</a:t>
            </a:r>
          </a:p>
          <a:p>
            <a:pPr marL="457200" lvl="0" indent="-457200">
              <a:buFont typeface="+mj-lt"/>
              <a:buAutoNum type="arabicPeriod"/>
            </a:pPr>
            <a:r>
              <a:rPr lang="en-US" sz="2400" dirty="0"/>
              <a:t>How did Jacksonian Democracy impact white males over 21 years old?</a:t>
            </a:r>
          </a:p>
          <a:p>
            <a:pPr marL="457200" lvl="0" indent="-457200">
              <a:buFont typeface="+mj-lt"/>
              <a:buAutoNum type="arabicPeriod"/>
            </a:pPr>
            <a:r>
              <a:rPr lang="en-US" sz="2400" dirty="0"/>
              <a:t>What Presidents was involved in the Nullification Crisis?</a:t>
            </a:r>
          </a:p>
          <a:p>
            <a:pPr marL="457200" lvl="0" indent="-457200">
              <a:buFont typeface="+mj-lt"/>
              <a:buAutoNum type="arabicPeriod"/>
            </a:pPr>
            <a:r>
              <a:rPr lang="en-US" sz="2400" dirty="0"/>
              <a:t>What South Carolina Senator was involved in the Nullification Crisis?</a:t>
            </a:r>
          </a:p>
          <a:p>
            <a:pPr marL="457200" lvl="0" indent="-457200">
              <a:buFont typeface="+mj-lt"/>
              <a:buAutoNum type="arabicPeriod"/>
            </a:pPr>
            <a:r>
              <a:rPr lang="en-US" sz="2400" dirty="0"/>
              <a:t>Define Nullify</a:t>
            </a:r>
          </a:p>
          <a:p>
            <a:pPr marL="457200" lvl="0" indent="-457200">
              <a:buFont typeface="+mj-lt"/>
              <a:buAutoNum type="arabicPeriod"/>
            </a:pPr>
            <a:r>
              <a:rPr lang="en-US" sz="2400" dirty="0"/>
              <a:t>Why did South Carolina want to nullify the tariffs of 1828 and 1832?</a:t>
            </a:r>
          </a:p>
          <a:p>
            <a:pPr marL="457200" lvl="0" indent="-457200">
              <a:buFont typeface="+mj-lt"/>
              <a:buAutoNum type="arabicPeriod"/>
            </a:pPr>
            <a:r>
              <a:rPr lang="en-US" sz="2400" dirty="0"/>
              <a:t>What was the result of the Nullification Crisis?</a:t>
            </a:r>
          </a:p>
          <a:p>
            <a:pPr marL="457200" lvl="0" indent="-457200">
              <a:buFont typeface="+mj-lt"/>
              <a:buAutoNum type="arabicPeriod"/>
            </a:pPr>
            <a:r>
              <a:rPr lang="en-US" sz="2400" dirty="0"/>
              <a:t>What was the significance of the Indian Removal Act?</a:t>
            </a:r>
          </a:p>
          <a:p>
            <a:endParaRPr lang="en-US" dirty="0"/>
          </a:p>
        </p:txBody>
      </p:sp>
    </p:spTree>
    <p:extLst>
      <p:ext uri="{BB962C8B-B14F-4D97-AF65-F5344CB8AC3E}">
        <p14:creationId xmlns:p14="http://schemas.microsoft.com/office/powerpoint/2010/main" val="21622319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a:ext>
            </a:extLst>
          </a:blip>
          <a:srcRect l="13325" r="8188"/>
          <a:stretch/>
        </p:blipFill>
        <p:spPr>
          <a:xfrm>
            <a:off x="599090" y="0"/>
            <a:ext cx="10673255" cy="6858000"/>
          </a:xfrm>
        </p:spPr>
      </p:pic>
    </p:spTree>
    <p:extLst>
      <p:ext uri="{BB962C8B-B14F-4D97-AF65-F5344CB8AC3E}">
        <p14:creationId xmlns:p14="http://schemas.microsoft.com/office/powerpoint/2010/main" val="33218219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Influences of the Second Great Awakening (SSUSH7c)</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t>A number of social reform movements began during the 1800s. </a:t>
            </a:r>
          </a:p>
          <a:p>
            <a:pPr lvl="0">
              <a:buFont typeface="Arial" panose="020B0604020202020204" pitchFamily="34" charset="0"/>
              <a:buChar char="•"/>
            </a:pPr>
            <a:r>
              <a:rPr lang="en-US" sz="2800" dirty="0"/>
              <a:t>These movements were called the </a:t>
            </a:r>
            <a:r>
              <a:rPr lang="en-US" sz="2800" b="1" dirty="0"/>
              <a:t>Second Great Awakening</a:t>
            </a:r>
            <a:r>
              <a:rPr lang="en-US" sz="2800" dirty="0"/>
              <a:t>, which aimed to transform society in beneficial ways. </a:t>
            </a:r>
          </a:p>
          <a:p>
            <a:pPr lvl="0">
              <a:buFont typeface="Arial" panose="020B0604020202020204" pitchFamily="34" charset="0"/>
              <a:buChar char="•"/>
            </a:pPr>
            <a:r>
              <a:rPr lang="en-US" sz="2800" dirty="0"/>
              <a:t>The 2</a:t>
            </a:r>
            <a:r>
              <a:rPr lang="en-US" sz="2800" baseline="30000" dirty="0"/>
              <a:t>nd</a:t>
            </a:r>
            <a:r>
              <a:rPr lang="en-US" sz="2800" dirty="0"/>
              <a:t> Great Awakening showed the impact people and reform groups can have on the federal government.</a:t>
            </a:r>
          </a:p>
          <a:p>
            <a:endParaRPr lang="en-US" dirty="0"/>
          </a:p>
        </p:txBody>
      </p:sp>
    </p:spTree>
    <p:extLst>
      <p:ext uri="{BB962C8B-B14F-4D97-AF65-F5344CB8AC3E}">
        <p14:creationId xmlns:p14="http://schemas.microsoft.com/office/powerpoint/2010/main" val="1446608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0248" y="1923393"/>
            <a:ext cx="4881004" cy="2159876"/>
          </a:xfrm>
        </p:spPr>
        <p:txBody>
          <a:bodyPr>
            <a:normAutofit fontScale="90000"/>
          </a:bodyPr>
          <a:lstStyle/>
          <a:p>
            <a:r>
              <a:rPr lang="en-US" dirty="0"/>
              <a:t>What is the Artist trying to summarize in this image?</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 y="0"/>
            <a:ext cx="6684579" cy="6858000"/>
          </a:xfrm>
        </p:spPr>
      </p:pic>
    </p:spTree>
    <p:extLst>
      <p:ext uri="{BB962C8B-B14F-4D97-AF65-F5344CB8AC3E}">
        <p14:creationId xmlns:p14="http://schemas.microsoft.com/office/powerpoint/2010/main" val="2087972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Primary Source Analysis</a:t>
            </a:r>
          </a:p>
        </p:txBody>
      </p:sp>
      <p:sp>
        <p:nvSpPr>
          <p:cNvPr id="3" name="Content Placeholder 2"/>
          <p:cNvSpPr>
            <a:spLocks noGrp="1"/>
          </p:cNvSpPr>
          <p:nvPr>
            <p:ph idx="1"/>
          </p:nvPr>
        </p:nvSpPr>
        <p:spPr>
          <a:xfrm>
            <a:off x="1097280" y="2364828"/>
            <a:ext cx="10058400" cy="3504266"/>
          </a:xfrm>
        </p:spPr>
        <p:txBody>
          <a:bodyPr>
            <a:normAutofit/>
          </a:bodyPr>
          <a:lstStyle/>
          <a:p>
            <a:pPr>
              <a:buFont typeface="Arial" panose="020B0604020202020204" pitchFamily="34" charset="0"/>
              <a:buChar char="•"/>
            </a:pPr>
            <a:r>
              <a:rPr lang="en-US" sz="3600" dirty="0"/>
              <a:t>I walk on untrodden ground. There is scarcely any part of my conduct which may not hereafter be drawn into precedent.</a:t>
            </a:r>
          </a:p>
          <a:p>
            <a:pPr lvl="1">
              <a:buFont typeface="Arial" panose="020B0604020202020204" pitchFamily="34" charset="0"/>
              <a:buChar char="•"/>
            </a:pPr>
            <a:r>
              <a:rPr lang="en-US" sz="3600" dirty="0"/>
              <a:t>By George Washington</a:t>
            </a:r>
          </a:p>
        </p:txBody>
      </p:sp>
    </p:spTree>
    <p:extLst>
      <p:ext uri="{BB962C8B-B14F-4D97-AF65-F5344CB8AC3E}">
        <p14:creationId xmlns:p14="http://schemas.microsoft.com/office/powerpoint/2010/main" val="18381864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16" y="286603"/>
            <a:ext cx="12134754" cy="776653"/>
          </a:xfrm>
        </p:spPr>
        <p:txBody>
          <a:bodyPr>
            <a:normAutofit fontScale="90000"/>
          </a:bodyPr>
          <a:lstStyle/>
          <a:p>
            <a:r>
              <a:rPr lang="en-US" b="1" dirty="0"/>
              <a:t>Influences of the Second Great Awakening (SSUSH7c)</a:t>
            </a:r>
            <a:endParaRPr lang="en-US" dirty="0"/>
          </a:p>
        </p:txBody>
      </p:sp>
      <p:sp>
        <p:nvSpPr>
          <p:cNvPr id="3" name="Content Placeholder 2"/>
          <p:cNvSpPr>
            <a:spLocks noGrp="1"/>
          </p:cNvSpPr>
          <p:nvPr>
            <p:ph idx="1"/>
          </p:nvPr>
        </p:nvSpPr>
        <p:spPr>
          <a:xfrm>
            <a:off x="-37837" y="1365801"/>
            <a:ext cx="5821949" cy="5090249"/>
          </a:xfrm>
        </p:spPr>
        <p:txBody>
          <a:bodyPr>
            <a:normAutofit/>
          </a:bodyPr>
          <a:lstStyle/>
          <a:p>
            <a:pPr lvl="1"/>
            <a:r>
              <a:rPr lang="en-US" sz="2800" b="1" dirty="0"/>
              <a:t>Temperance movement (SSUSH7c)</a:t>
            </a:r>
          </a:p>
          <a:p>
            <a:pPr lvl="2"/>
            <a:r>
              <a:rPr lang="en-US" sz="2400" u="sng" dirty="0"/>
              <a:t>When:</a:t>
            </a:r>
            <a:r>
              <a:rPr lang="en-US" sz="2400" dirty="0"/>
              <a:t> 1825-1860</a:t>
            </a:r>
            <a:endParaRPr lang="en-US" sz="2400" u="sng" dirty="0"/>
          </a:p>
          <a:p>
            <a:pPr lvl="2"/>
            <a:r>
              <a:rPr lang="en-US" sz="2400" u="sng" dirty="0"/>
              <a:t>Who:</a:t>
            </a:r>
            <a:r>
              <a:rPr lang="en-US" sz="2400" dirty="0"/>
              <a:t> Mary C. Vaughn and Lyman Beecher</a:t>
            </a:r>
            <a:endParaRPr lang="en-US" sz="2400" u="sng" dirty="0"/>
          </a:p>
          <a:p>
            <a:pPr lvl="2"/>
            <a:r>
              <a:rPr lang="en-US" sz="2800" u="sng" dirty="0"/>
              <a:t>Issue: </a:t>
            </a:r>
            <a:r>
              <a:rPr lang="en-US" sz="2800" dirty="0"/>
              <a:t>People should drink less alcohol, or alcohol should be outlawed altogether.</a:t>
            </a:r>
          </a:p>
          <a:p>
            <a:pPr lvl="2"/>
            <a:r>
              <a:rPr lang="en-US" sz="2800" u="sng" dirty="0"/>
              <a:t>Impact: </a:t>
            </a:r>
            <a:r>
              <a:rPr lang="en-US" sz="2800" dirty="0"/>
              <a:t>This movement increased the size of Protestant religious organizations. Women played an important role, which laid the foundation for the women’s movement.</a:t>
            </a:r>
          </a:p>
          <a:p>
            <a:endParaRPr lang="en-US" dirty="0"/>
          </a:p>
        </p:txBody>
      </p:sp>
      <p:pic>
        <p:nvPicPr>
          <p:cNvPr id="1026" name="Picture 2" descr="Image result for temperance mov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3114" y="1228866"/>
            <a:ext cx="6257830" cy="4810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930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308" y="286604"/>
            <a:ext cx="11215222" cy="1287016"/>
          </a:xfrm>
        </p:spPr>
        <p:txBody>
          <a:bodyPr>
            <a:normAutofit/>
          </a:bodyPr>
          <a:lstStyle/>
          <a:p>
            <a:r>
              <a:rPr lang="en-US" sz="4400" b="1" dirty="0"/>
              <a:t>Influences of the Second Great Awakening (SSUSH7c)</a:t>
            </a:r>
            <a:endParaRPr lang="en-US" sz="4400" dirty="0"/>
          </a:p>
        </p:txBody>
      </p:sp>
      <p:sp>
        <p:nvSpPr>
          <p:cNvPr id="3" name="Content Placeholder 2"/>
          <p:cNvSpPr>
            <a:spLocks noGrp="1"/>
          </p:cNvSpPr>
          <p:nvPr>
            <p:ph idx="1"/>
          </p:nvPr>
        </p:nvSpPr>
        <p:spPr>
          <a:xfrm>
            <a:off x="257308" y="1941427"/>
            <a:ext cx="7036627" cy="4023360"/>
          </a:xfrm>
        </p:spPr>
        <p:txBody>
          <a:bodyPr>
            <a:normAutofit lnSpcReduction="10000"/>
          </a:bodyPr>
          <a:lstStyle/>
          <a:p>
            <a:pPr lvl="1"/>
            <a:r>
              <a:rPr lang="en-US" sz="2800" b="1" dirty="0"/>
              <a:t>Public school movement (SSUSH7c)</a:t>
            </a:r>
          </a:p>
          <a:p>
            <a:pPr lvl="2"/>
            <a:r>
              <a:rPr lang="en-US" sz="2800" u="sng" dirty="0"/>
              <a:t>When?</a:t>
            </a:r>
            <a:r>
              <a:rPr lang="en-US" sz="2800" dirty="0"/>
              <a:t>: 1837-1850</a:t>
            </a:r>
          </a:p>
          <a:p>
            <a:pPr lvl="2"/>
            <a:r>
              <a:rPr lang="en-US" sz="2800" u="sng" dirty="0"/>
              <a:t>Who?</a:t>
            </a:r>
            <a:r>
              <a:rPr lang="en-US" sz="2800" dirty="0"/>
              <a:t>: Horace Mann</a:t>
            </a:r>
            <a:endParaRPr lang="en-US" sz="2800" u="sng" dirty="0"/>
          </a:p>
          <a:p>
            <a:pPr lvl="2"/>
            <a:r>
              <a:rPr lang="en-US" sz="2800" u="sng" dirty="0"/>
              <a:t>Issue:</a:t>
            </a:r>
            <a:r>
              <a:rPr lang="en-US" sz="2800" dirty="0"/>
              <a:t> All children should be required to attend free schools supported by taxpayers and staffed by trained teachers.</a:t>
            </a:r>
          </a:p>
          <a:p>
            <a:pPr lvl="2"/>
            <a:r>
              <a:rPr lang="en-US" sz="2800" u="sng" dirty="0"/>
              <a:t>Impact:</a:t>
            </a:r>
            <a:r>
              <a:rPr lang="en-US" sz="2800" dirty="0"/>
              <a:t> This movement established education as a right for all children and as a state and local issue it improved the quality of schools by requiring trained teachers.</a:t>
            </a:r>
          </a:p>
          <a:p>
            <a:endParaRPr lang="en-US" dirty="0"/>
          </a:p>
        </p:txBody>
      </p:sp>
      <p:pic>
        <p:nvPicPr>
          <p:cNvPr id="2052" name="Picture 4" descr="Image result for horace man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2637" y="1941428"/>
            <a:ext cx="4509149" cy="3757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3297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646" y="2131169"/>
            <a:ext cx="3632376" cy="2456597"/>
          </a:xfrm>
        </p:spPr>
        <p:txBody>
          <a:bodyPr>
            <a:normAutofit fontScale="90000"/>
          </a:bodyPr>
          <a:lstStyle/>
          <a:p>
            <a:r>
              <a:rPr lang="en-US" dirty="0"/>
              <a:t>What is the Artist trying to summarize with this Picture?</a:t>
            </a:r>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831022" y="0"/>
            <a:ext cx="8360978" cy="6858000"/>
          </a:xfrm>
        </p:spPr>
      </p:pic>
    </p:spTree>
    <p:extLst>
      <p:ext uri="{BB962C8B-B14F-4D97-AF65-F5344CB8AC3E}">
        <p14:creationId xmlns:p14="http://schemas.microsoft.com/office/powerpoint/2010/main" val="28568670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14" y="286603"/>
            <a:ext cx="10889866" cy="1201955"/>
          </a:xfrm>
        </p:spPr>
        <p:txBody>
          <a:bodyPr>
            <a:normAutofit fontScale="90000"/>
          </a:bodyPr>
          <a:lstStyle/>
          <a:p>
            <a:r>
              <a:rPr lang="en-US" b="1" dirty="0"/>
              <a:t>Influences of the Second Great Awakening (SSUSH7c)</a:t>
            </a:r>
            <a:endParaRPr lang="en-US" dirty="0"/>
          </a:p>
        </p:txBody>
      </p:sp>
      <p:sp>
        <p:nvSpPr>
          <p:cNvPr id="3" name="Content Placeholder 2"/>
          <p:cNvSpPr>
            <a:spLocks noGrp="1"/>
          </p:cNvSpPr>
          <p:nvPr>
            <p:ph idx="1"/>
          </p:nvPr>
        </p:nvSpPr>
        <p:spPr>
          <a:xfrm>
            <a:off x="265814" y="1877632"/>
            <a:ext cx="11387470" cy="4476238"/>
          </a:xfrm>
        </p:spPr>
        <p:txBody>
          <a:bodyPr>
            <a:normAutofit fontScale="92500" lnSpcReduction="10000"/>
          </a:bodyPr>
          <a:lstStyle/>
          <a:p>
            <a:pPr lvl="1"/>
            <a:r>
              <a:rPr lang="en-US" sz="2800" b="1" dirty="0"/>
              <a:t>Women’s Rights Movement (SSUSH7c)</a:t>
            </a:r>
            <a:endParaRPr lang="en-US" sz="2800" dirty="0"/>
          </a:p>
          <a:p>
            <a:pPr lvl="2"/>
            <a:r>
              <a:rPr lang="en-US" sz="2800" u="sng" dirty="0"/>
              <a:t>When?</a:t>
            </a:r>
            <a:r>
              <a:rPr lang="en-US" sz="2800" dirty="0"/>
              <a:t>: 1848-1851</a:t>
            </a:r>
          </a:p>
          <a:p>
            <a:pPr lvl="2"/>
            <a:r>
              <a:rPr lang="en-US" sz="2800" u="sng" dirty="0"/>
              <a:t>Who?</a:t>
            </a:r>
            <a:r>
              <a:rPr lang="en-US" sz="2800" dirty="0"/>
              <a:t>: Elizabeth Cady Stanton and Lucretia Mott</a:t>
            </a:r>
            <a:endParaRPr lang="en-US" sz="2800" u="sng" dirty="0"/>
          </a:p>
          <a:p>
            <a:pPr lvl="2"/>
            <a:r>
              <a:rPr lang="en-US" sz="2800" u="sng" dirty="0"/>
              <a:t>Issue: </a:t>
            </a:r>
            <a:r>
              <a:rPr lang="en-US" sz="2800" dirty="0"/>
              <a:t>Women did not have the right to vote (</a:t>
            </a:r>
            <a:r>
              <a:rPr lang="en-US" sz="2800" b="1" dirty="0"/>
              <a:t>suffrage</a:t>
            </a:r>
            <a:r>
              <a:rPr lang="en-US" sz="2800" dirty="0"/>
              <a:t>) and often lacked legal custody of their own children in the early 1800s. </a:t>
            </a:r>
          </a:p>
          <a:p>
            <a:pPr lvl="2"/>
            <a:r>
              <a:rPr lang="en-US" sz="2800" u="sng" dirty="0"/>
              <a:t>Impact: </a:t>
            </a:r>
            <a:r>
              <a:rPr lang="en-US" sz="2800" b="1" dirty="0"/>
              <a:t>Elizabeth Cady</a:t>
            </a:r>
            <a:r>
              <a:rPr lang="en-US" sz="2800" dirty="0"/>
              <a:t> </a:t>
            </a:r>
            <a:r>
              <a:rPr lang="en-US" sz="2800" b="1" dirty="0"/>
              <a:t>Stanton</a:t>
            </a:r>
            <a:r>
              <a:rPr lang="en-US" sz="2800" dirty="0"/>
              <a:t> was an outspoken advocate for women’s full rights of citizenship, including voting rights and parental and custody rights. </a:t>
            </a:r>
          </a:p>
          <a:p>
            <a:pPr lvl="3"/>
            <a:r>
              <a:rPr lang="en-US" sz="2800" dirty="0"/>
              <a:t>In 1848, she organized the </a:t>
            </a:r>
            <a:r>
              <a:rPr lang="en-US" sz="2800" b="1" dirty="0"/>
              <a:t>Seneca Falls</a:t>
            </a:r>
            <a:r>
              <a:rPr lang="en-US" sz="2800" dirty="0"/>
              <a:t> </a:t>
            </a:r>
            <a:r>
              <a:rPr lang="en-US" sz="2800" b="1" dirty="0"/>
              <a:t>Conference</a:t>
            </a:r>
            <a:r>
              <a:rPr lang="en-US" sz="2800" dirty="0"/>
              <a:t>––America’s first women’s rights convention––in New York.</a:t>
            </a:r>
          </a:p>
          <a:p>
            <a:pPr lvl="3"/>
            <a:r>
              <a:rPr lang="en-US" sz="2800" dirty="0"/>
              <a:t>The Seneca Falls Conference marked the beginning of organized efforts by women in the United States to gain civil rights equal to those of men.</a:t>
            </a:r>
          </a:p>
          <a:p>
            <a:endParaRPr lang="en-US" dirty="0"/>
          </a:p>
        </p:txBody>
      </p:sp>
    </p:spTree>
    <p:extLst>
      <p:ext uri="{BB962C8B-B14F-4D97-AF65-F5344CB8AC3E}">
        <p14:creationId xmlns:p14="http://schemas.microsoft.com/office/powerpoint/2010/main" val="15299756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Which of the following would you listen to, about the issue of slavery?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1923393"/>
            <a:ext cx="3986253" cy="4934607"/>
          </a:xfrm>
          <a:prstGeom prst="rect">
            <a:avLst/>
          </a:prstGeom>
        </p:spPr>
      </p:pic>
      <p:pic>
        <p:nvPicPr>
          <p:cNvPr id="5"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6253" y="1923393"/>
            <a:ext cx="4069925" cy="493460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56178" y="1923393"/>
            <a:ext cx="4135821" cy="4934607"/>
          </a:xfrm>
          <a:prstGeom prst="rect">
            <a:avLst/>
          </a:prstGeom>
        </p:spPr>
      </p:pic>
    </p:spTree>
    <p:extLst>
      <p:ext uri="{BB962C8B-B14F-4D97-AF65-F5344CB8AC3E}">
        <p14:creationId xmlns:p14="http://schemas.microsoft.com/office/powerpoint/2010/main" val="37011082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Rise of the Abolitionist Movement (SSUSH7c)</a:t>
            </a:r>
            <a:endParaRPr lang="en-US" dirty="0"/>
          </a:p>
        </p:txBody>
      </p:sp>
      <p:sp>
        <p:nvSpPr>
          <p:cNvPr id="3" name="Content Placeholder 2"/>
          <p:cNvSpPr>
            <a:spLocks noGrp="1"/>
          </p:cNvSpPr>
          <p:nvPr>
            <p:ph idx="1"/>
          </p:nvPr>
        </p:nvSpPr>
        <p:spPr/>
        <p:txBody>
          <a:bodyPr>
            <a:normAutofit lnSpcReduction="10000"/>
          </a:bodyPr>
          <a:lstStyle/>
          <a:p>
            <a:pPr lvl="0"/>
            <a:r>
              <a:rPr lang="en-US" sz="2800" b="1" dirty="0"/>
              <a:t>Abolitionist movement</a:t>
            </a:r>
            <a:endParaRPr lang="en-US" sz="2800" dirty="0"/>
          </a:p>
          <a:p>
            <a:pPr lvl="1"/>
            <a:r>
              <a:rPr lang="en-US" sz="2800" u="sng" dirty="0"/>
              <a:t>When?</a:t>
            </a:r>
            <a:r>
              <a:rPr lang="en-US" sz="2800" dirty="0"/>
              <a:t>: 1820-1865</a:t>
            </a:r>
          </a:p>
          <a:p>
            <a:pPr lvl="1"/>
            <a:r>
              <a:rPr lang="en-US" sz="2800" u="sng" dirty="0"/>
              <a:t>Who?</a:t>
            </a:r>
            <a:r>
              <a:rPr lang="en-US" sz="2800" dirty="0"/>
              <a:t>: Frederick Douglass, William Lloyd Garrison, Sarah and Angelina Grimke, David Walker, Nat Turner, John Brown</a:t>
            </a:r>
            <a:endParaRPr lang="en-US" sz="2800" u="sng" dirty="0"/>
          </a:p>
          <a:p>
            <a:pPr lvl="1"/>
            <a:r>
              <a:rPr lang="en-US" sz="2800" u="sng" dirty="0"/>
              <a:t>Issue: </a:t>
            </a:r>
            <a:r>
              <a:rPr lang="en-US" sz="2800" dirty="0"/>
              <a:t>Slavery should be abolished and it should not be allowed in new states.</a:t>
            </a:r>
          </a:p>
          <a:p>
            <a:pPr lvl="1"/>
            <a:r>
              <a:rPr lang="en-US" sz="2800" u="sng" dirty="0"/>
              <a:t>Impact: </a:t>
            </a:r>
            <a:r>
              <a:rPr lang="en-US" sz="2800" dirty="0"/>
              <a:t>This movement made slavery and its expansion an important political issue. </a:t>
            </a:r>
          </a:p>
          <a:p>
            <a:pPr lvl="0"/>
            <a:r>
              <a:rPr lang="en-US" sz="2800" dirty="0"/>
              <a:t>The significance of slavery grew in American politics as a result of slave rebellions and the rise of the abolitionist movements.</a:t>
            </a:r>
          </a:p>
          <a:p>
            <a:endParaRPr lang="en-US" dirty="0"/>
          </a:p>
        </p:txBody>
      </p:sp>
    </p:spTree>
    <p:extLst>
      <p:ext uri="{BB962C8B-B14F-4D97-AF65-F5344CB8AC3E}">
        <p14:creationId xmlns:p14="http://schemas.microsoft.com/office/powerpoint/2010/main" val="16698554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2208" y="1781503"/>
            <a:ext cx="3468414" cy="4398580"/>
          </a:xfrm>
        </p:spPr>
        <p:txBody>
          <a:bodyPr>
            <a:normAutofit/>
          </a:bodyPr>
          <a:lstStyle/>
          <a:p>
            <a:r>
              <a:rPr lang="en-US" dirty="0"/>
              <a:t>What is the artist trying to summarize with the following image?</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0"/>
            <a:ext cx="8434552" cy="6858000"/>
          </a:xfrm>
        </p:spPr>
      </p:pic>
    </p:spTree>
    <p:extLst>
      <p:ext uri="{BB962C8B-B14F-4D97-AF65-F5344CB8AC3E}">
        <p14:creationId xmlns:p14="http://schemas.microsoft.com/office/powerpoint/2010/main" val="15677538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Nat Turner’s Rebellion (SSUSH7c)</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t>African American preacher </a:t>
            </a:r>
            <a:r>
              <a:rPr lang="en-US" sz="2800" b="1" dirty="0"/>
              <a:t>Nat Turner</a:t>
            </a:r>
            <a:r>
              <a:rPr lang="en-US" sz="2800" dirty="0"/>
              <a:t> believed his mission was to free his people from slavery. </a:t>
            </a:r>
          </a:p>
          <a:p>
            <a:pPr lvl="0">
              <a:buFont typeface="Arial" panose="020B0604020202020204" pitchFamily="34" charset="0"/>
              <a:buChar char="•"/>
            </a:pPr>
            <a:r>
              <a:rPr lang="en-US" sz="2800" dirty="0"/>
              <a:t>Turner led a violent slave rebellion on four Virginia plantations and they killed 60 whites.</a:t>
            </a:r>
          </a:p>
          <a:p>
            <a:pPr lvl="0">
              <a:buFont typeface="Arial" panose="020B0604020202020204" pitchFamily="34" charset="0"/>
              <a:buChar char="•"/>
            </a:pPr>
            <a:r>
              <a:rPr lang="en-US" sz="2800" dirty="0"/>
              <a:t>Turner was captured, tried, and executed. </a:t>
            </a:r>
          </a:p>
          <a:p>
            <a:pPr lvl="0">
              <a:buFont typeface="Arial" panose="020B0604020202020204" pitchFamily="34" charset="0"/>
              <a:buChar char="•"/>
            </a:pPr>
            <a:r>
              <a:rPr lang="en-US" sz="2800" dirty="0"/>
              <a:t>To stop such slave uprisings, white leaders passed new laws limit the rights of slaves.</a:t>
            </a:r>
          </a:p>
          <a:p>
            <a:endParaRPr lang="en-US" dirty="0"/>
          </a:p>
        </p:txBody>
      </p:sp>
    </p:spTree>
    <p:extLst>
      <p:ext uri="{BB962C8B-B14F-4D97-AF65-F5344CB8AC3E}">
        <p14:creationId xmlns:p14="http://schemas.microsoft.com/office/powerpoint/2010/main" val="41450086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Questions</a:t>
            </a:r>
          </a:p>
        </p:txBody>
      </p:sp>
      <p:sp>
        <p:nvSpPr>
          <p:cNvPr id="3" name="Content Placeholder 2"/>
          <p:cNvSpPr>
            <a:spLocks noGrp="1"/>
          </p:cNvSpPr>
          <p:nvPr>
            <p:ph idx="1"/>
          </p:nvPr>
        </p:nvSpPr>
        <p:spPr>
          <a:xfrm>
            <a:off x="378372" y="1845733"/>
            <a:ext cx="10777308" cy="4460473"/>
          </a:xfrm>
        </p:spPr>
        <p:txBody>
          <a:bodyPr>
            <a:normAutofit/>
          </a:bodyPr>
          <a:lstStyle/>
          <a:p>
            <a:pPr marL="457200" lvl="0" indent="-457200">
              <a:buFont typeface="+mj-lt"/>
              <a:buAutoNum type="arabicPeriod"/>
            </a:pPr>
            <a:r>
              <a:rPr lang="en-US" sz="2400" dirty="0"/>
              <a:t>List three items include in Henry Clay’s American System.</a:t>
            </a:r>
          </a:p>
          <a:p>
            <a:pPr marL="457200" lvl="0" indent="-457200">
              <a:buFont typeface="+mj-lt"/>
              <a:buAutoNum type="arabicPeriod"/>
            </a:pPr>
            <a:r>
              <a:rPr lang="en-US" sz="2400" dirty="0"/>
              <a:t>What was the industrial and economic purpose of the American System?</a:t>
            </a:r>
          </a:p>
          <a:p>
            <a:pPr marL="457200" lvl="0" indent="-457200">
              <a:buFont typeface="+mj-lt"/>
              <a:buAutoNum type="arabicPeriod"/>
            </a:pPr>
            <a:r>
              <a:rPr lang="en-US" sz="2400" dirty="0"/>
              <a:t>What was the significance of the Second Great Awakening?</a:t>
            </a:r>
          </a:p>
          <a:p>
            <a:pPr marL="457200" lvl="0" indent="-457200">
              <a:buFont typeface="+mj-lt"/>
              <a:buAutoNum type="arabicPeriod"/>
            </a:pPr>
            <a:r>
              <a:rPr lang="en-US" sz="2400" dirty="0"/>
              <a:t>List for reform movements included in the Second Great Awakening?</a:t>
            </a:r>
          </a:p>
          <a:p>
            <a:pPr marL="457200" lvl="0" indent="-457200">
              <a:buFont typeface="+mj-lt"/>
              <a:buAutoNum type="arabicPeriod"/>
            </a:pPr>
            <a:r>
              <a:rPr lang="en-US" sz="2400" dirty="0"/>
              <a:t>What was the importance of the temperance movement?</a:t>
            </a:r>
          </a:p>
          <a:p>
            <a:pPr marL="457200" lvl="0" indent="-457200">
              <a:buFont typeface="+mj-lt"/>
              <a:buAutoNum type="arabicPeriod"/>
            </a:pPr>
            <a:r>
              <a:rPr lang="en-US" sz="2400" dirty="0"/>
              <a:t>What was the purpose of the Seneca Falls Conference?</a:t>
            </a:r>
          </a:p>
          <a:p>
            <a:pPr marL="457200" lvl="0" indent="-457200">
              <a:buFont typeface="+mj-lt"/>
              <a:buAutoNum type="arabicPeriod"/>
            </a:pPr>
            <a:r>
              <a:rPr lang="en-US" sz="2400" dirty="0"/>
              <a:t>Why did slavery become an import political issue in America?</a:t>
            </a:r>
          </a:p>
          <a:p>
            <a:pPr marL="457200" lvl="0" indent="-457200">
              <a:buFont typeface="+mj-lt"/>
              <a:buAutoNum type="arabicPeriod"/>
            </a:pPr>
            <a:r>
              <a:rPr lang="en-US" sz="2400" dirty="0"/>
              <a:t>Define: Abolitionism</a:t>
            </a:r>
          </a:p>
          <a:p>
            <a:endParaRPr lang="en-US" dirty="0"/>
          </a:p>
        </p:txBody>
      </p:sp>
    </p:spTree>
    <p:extLst>
      <p:ext uri="{BB962C8B-B14F-4D97-AF65-F5344CB8AC3E}">
        <p14:creationId xmlns:p14="http://schemas.microsoft.com/office/powerpoint/2010/main" val="21921347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EF081-5F6D-4743-844D-DEBF06164A83}"/>
              </a:ext>
            </a:extLst>
          </p:cNvPr>
          <p:cNvSpPr>
            <a:spLocks noGrp="1"/>
          </p:cNvSpPr>
          <p:nvPr>
            <p:ph type="title"/>
          </p:nvPr>
        </p:nvSpPr>
        <p:spPr>
          <a:xfrm>
            <a:off x="129717" y="244072"/>
            <a:ext cx="10058400" cy="1450757"/>
          </a:xfrm>
        </p:spPr>
        <p:txBody>
          <a:bodyPr/>
          <a:lstStyle/>
          <a:p>
            <a:r>
              <a:rPr lang="en-US" b="1" dirty="0"/>
              <a:t>Industrial Revolution (SSUSH7B)</a:t>
            </a:r>
          </a:p>
        </p:txBody>
      </p:sp>
      <p:sp>
        <p:nvSpPr>
          <p:cNvPr id="3" name="Content Placeholder 2">
            <a:extLst>
              <a:ext uri="{FF2B5EF4-FFF2-40B4-BE49-F238E27FC236}">
                <a16:creationId xmlns:a16="http://schemas.microsoft.com/office/drawing/2014/main" id="{94988CE0-5EFC-4EAC-9E93-98ADDB344E6A}"/>
              </a:ext>
            </a:extLst>
          </p:cNvPr>
          <p:cNvSpPr>
            <a:spLocks noGrp="1"/>
          </p:cNvSpPr>
          <p:nvPr>
            <p:ph idx="1"/>
          </p:nvPr>
        </p:nvSpPr>
        <p:spPr>
          <a:xfrm>
            <a:off x="129717" y="2154078"/>
            <a:ext cx="7546990" cy="4023360"/>
          </a:xfrm>
        </p:spPr>
        <p:txBody>
          <a:bodyPr/>
          <a:lstStyle/>
          <a:p>
            <a:r>
              <a:rPr lang="en-US" dirty="0"/>
              <a:t>-The era known as the Industrial Revolution began in Britain in the 18</a:t>
            </a:r>
            <a:r>
              <a:rPr lang="en-US" baseline="30000" dirty="0"/>
              <a:t>th</a:t>
            </a:r>
            <a:r>
              <a:rPr lang="en-US" dirty="0"/>
              <a:t> century and made its way to the U.S. in 1793 with the completion of Samuel Slater’s water powered textile mill in Rhode Island</a:t>
            </a:r>
          </a:p>
          <a:p>
            <a:r>
              <a:rPr lang="en-US" dirty="0"/>
              <a:t>-During the Industrial Revolution the country began to transform from purely agrarian to a modern industrial and commercial economy.</a:t>
            </a:r>
          </a:p>
          <a:p>
            <a:r>
              <a:rPr lang="en-US" dirty="0"/>
              <a:t>-Hand-made goods were replaced with mass-produced factory made goods made by power driven machines operated by unskilled workers</a:t>
            </a:r>
          </a:p>
          <a:p>
            <a:r>
              <a:rPr lang="en-US" dirty="0"/>
              <a:t>-The nation had abundant resources in the south, waterpower from swift rivers to operate factories in the north, a growing immigrant population to work in the factories, and new methods of transportation to connect the farms, factories, and markets across the country</a:t>
            </a:r>
          </a:p>
        </p:txBody>
      </p:sp>
      <p:pic>
        <p:nvPicPr>
          <p:cNvPr id="1026" name="Picture 2" descr="Image result for industrial revolution">
            <a:extLst>
              <a:ext uri="{FF2B5EF4-FFF2-40B4-BE49-F238E27FC236}">
                <a16:creationId xmlns:a16="http://schemas.microsoft.com/office/drawing/2014/main" id="{582D8978-D1D0-451D-9FF7-9AEBFA0BF4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9586" y="576245"/>
            <a:ext cx="4070063" cy="26964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ndustrial revolution">
            <a:extLst>
              <a:ext uri="{FF2B5EF4-FFF2-40B4-BE49-F238E27FC236}">
                <a16:creationId xmlns:a16="http://schemas.microsoft.com/office/drawing/2014/main" id="{57642485-DA2C-464E-88ED-24E51A39F8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0910" y="3417226"/>
            <a:ext cx="4327414" cy="3213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127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890" y="286603"/>
            <a:ext cx="6463862" cy="1450757"/>
          </a:xfrm>
        </p:spPr>
        <p:txBody>
          <a:bodyPr/>
          <a:lstStyle/>
          <a:p>
            <a:r>
              <a:rPr lang="en-US" b="1" dirty="0"/>
              <a:t>Precedents (SSUSH6a)</a:t>
            </a:r>
            <a:endParaRPr lang="en-US" dirty="0"/>
          </a:p>
        </p:txBody>
      </p:sp>
      <p:sp>
        <p:nvSpPr>
          <p:cNvPr id="3" name="Content Placeholder 2"/>
          <p:cNvSpPr>
            <a:spLocks noGrp="1"/>
          </p:cNvSpPr>
          <p:nvPr>
            <p:ph idx="1"/>
          </p:nvPr>
        </p:nvSpPr>
        <p:spPr>
          <a:xfrm>
            <a:off x="141891" y="1845733"/>
            <a:ext cx="7425558" cy="4838845"/>
          </a:xfrm>
        </p:spPr>
        <p:txBody>
          <a:bodyPr>
            <a:normAutofit/>
          </a:bodyPr>
          <a:lstStyle/>
          <a:p>
            <a:pPr lvl="0">
              <a:buFont typeface="Arial" panose="020B0604020202020204" pitchFamily="34" charset="0"/>
              <a:buChar char="•"/>
            </a:pPr>
            <a:r>
              <a:rPr lang="en-US" sz="2800" dirty="0"/>
              <a:t>During</a:t>
            </a:r>
            <a:r>
              <a:rPr lang="en-US" sz="2800" b="1" dirty="0"/>
              <a:t> George Washington</a:t>
            </a:r>
            <a:r>
              <a:rPr lang="en-US" sz="2800" dirty="0"/>
              <a:t> time as the President of the United States, he set many precedents that would shape the role of the President of the United States. </a:t>
            </a:r>
          </a:p>
          <a:p>
            <a:pPr lvl="0">
              <a:buFont typeface="Arial" panose="020B0604020202020204" pitchFamily="34" charset="0"/>
              <a:buChar char="•"/>
            </a:pPr>
            <a:r>
              <a:rPr lang="en-US" sz="2800" dirty="0"/>
              <a:t>Here are examples of a couple of his precedents: </a:t>
            </a:r>
          </a:p>
          <a:p>
            <a:pPr lvl="1"/>
            <a:r>
              <a:rPr lang="en-US" sz="2800" dirty="0"/>
              <a:t>Set the rule for two term limits for president</a:t>
            </a:r>
          </a:p>
          <a:p>
            <a:pPr lvl="1"/>
            <a:r>
              <a:rPr lang="en-US" sz="2800" dirty="0"/>
              <a:t>Initiated the Farewell Address for presidents</a:t>
            </a:r>
          </a:p>
          <a:p>
            <a:pPr lvl="1"/>
            <a:r>
              <a:rPr lang="en-US" sz="2800" dirty="0"/>
              <a:t>Created the cabinet for the executive branch</a:t>
            </a:r>
          </a:p>
          <a:p>
            <a:pPr lvl="1"/>
            <a:r>
              <a:rPr lang="en-US" sz="2800" dirty="0"/>
              <a:t>Use military force as commander in chief (WHISKEY REBELLION)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67449" y="0"/>
            <a:ext cx="4624551" cy="6858000"/>
          </a:xfrm>
          <a:prstGeom prst="rect">
            <a:avLst/>
          </a:prstGeom>
        </p:spPr>
      </p:pic>
    </p:spTree>
    <p:extLst>
      <p:ext uri="{BB962C8B-B14F-4D97-AF65-F5344CB8AC3E}">
        <p14:creationId xmlns:p14="http://schemas.microsoft.com/office/powerpoint/2010/main" val="6113363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B8985-B2C2-42E0-9FD4-C0C0EDA6E91F}"/>
              </a:ext>
            </a:extLst>
          </p:cNvPr>
          <p:cNvSpPr>
            <a:spLocks noGrp="1"/>
          </p:cNvSpPr>
          <p:nvPr>
            <p:ph type="title"/>
          </p:nvPr>
        </p:nvSpPr>
        <p:spPr>
          <a:xfrm>
            <a:off x="172246" y="137747"/>
            <a:ext cx="10058400" cy="1450757"/>
          </a:xfrm>
        </p:spPr>
        <p:txBody>
          <a:bodyPr/>
          <a:lstStyle/>
          <a:p>
            <a:r>
              <a:rPr lang="en-US" b="1" dirty="0"/>
              <a:t>Cotton Gin (SSUSH7D)</a:t>
            </a:r>
          </a:p>
        </p:txBody>
      </p:sp>
      <p:sp>
        <p:nvSpPr>
          <p:cNvPr id="3" name="Content Placeholder 2">
            <a:extLst>
              <a:ext uri="{FF2B5EF4-FFF2-40B4-BE49-F238E27FC236}">
                <a16:creationId xmlns:a16="http://schemas.microsoft.com/office/drawing/2014/main" id="{97FA2EF6-960F-48DA-B8AD-C3177A0530FB}"/>
              </a:ext>
            </a:extLst>
          </p:cNvPr>
          <p:cNvSpPr>
            <a:spLocks noGrp="1"/>
          </p:cNvSpPr>
          <p:nvPr>
            <p:ph idx="1"/>
          </p:nvPr>
        </p:nvSpPr>
        <p:spPr>
          <a:xfrm>
            <a:off x="172246" y="1877630"/>
            <a:ext cx="6164759" cy="4438109"/>
          </a:xfrm>
        </p:spPr>
        <p:txBody>
          <a:bodyPr>
            <a:normAutofit lnSpcReduction="10000"/>
          </a:bodyPr>
          <a:lstStyle/>
          <a:p>
            <a:r>
              <a:rPr lang="en-US" dirty="0"/>
              <a:t>-Prior to the cotton gin, slavery was nearly dead in the upper south</a:t>
            </a:r>
          </a:p>
          <a:p>
            <a:r>
              <a:rPr lang="en-US" dirty="0"/>
              <a:t>-The cotton gin and westward expansion revived slavery</a:t>
            </a:r>
          </a:p>
          <a:p>
            <a:r>
              <a:rPr lang="en-US" dirty="0"/>
              <a:t>-Eli Whitney invented the cotton gin in 1793</a:t>
            </a:r>
          </a:p>
          <a:p>
            <a:r>
              <a:rPr lang="en-US" dirty="0"/>
              <a:t>-It is a machine that rapidly removes cotton plant seeds from the valuable cotton fiber used to make thread and fabric</a:t>
            </a:r>
          </a:p>
          <a:p>
            <a:r>
              <a:rPr lang="en-US" dirty="0"/>
              <a:t>-By producing more cotton in a day than any person could clean by hand, the gin reduced the cost of processing cotton and greatly raised profit from growing it</a:t>
            </a:r>
          </a:p>
          <a:p>
            <a:r>
              <a:rPr lang="en-US" dirty="0"/>
              <a:t>-Slaves were often put to work running the cotton gins and to do the hard labor of growing and picking the cotton </a:t>
            </a:r>
          </a:p>
          <a:p>
            <a:r>
              <a:rPr lang="en-US" dirty="0">
                <a:hlinkClick r:id="rId2"/>
              </a:rPr>
              <a:t>https://www.youtube.com/watch?v=0SMNYivhGsc</a:t>
            </a:r>
            <a:endParaRPr lang="en-US" dirty="0"/>
          </a:p>
          <a:p>
            <a:endParaRPr lang="en-US" dirty="0"/>
          </a:p>
        </p:txBody>
      </p:sp>
      <p:pic>
        <p:nvPicPr>
          <p:cNvPr id="2050" name="Picture 2" descr="Image result for cotton gin">
            <a:extLst>
              <a:ext uri="{FF2B5EF4-FFF2-40B4-BE49-F238E27FC236}">
                <a16:creationId xmlns:a16="http://schemas.microsoft.com/office/drawing/2014/main" id="{C57F5486-BA56-4ED9-ACEE-3B8E811751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1996" y="904192"/>
            <a:ext cx="3197299" cy="26843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otton gin">
            <a:extLst>
              <a:ext uri="{FF2B5EF4-FFF2-40B4-BE49-F238E27FC236}">
                <a16:creationId xmlns:a16="http://schemas.microsoft.com/office/drawing/2014/main" id="{348649D8-BCE8-483D-B80F-89F3414B06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1313" y="3754823"/>
            <a:ext cx="4110492" cy="239079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eli whitney">
            <a:extLst>
              <a:ext uri="{FF2B5EF4-FFF2-40B4-BE49-F238E27FC236}">
                <a16:creationId xmlns:a16="http://schemas.microsoft.com/office/drawing/2014/main" id="{1CAC4518-B1D1-48E6-9EBD-712FAC3828B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7005" y="922589"/>
            <a:ext cx="1908411" cy="2647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754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A98F7-001E-4225-A78C-1A40E1F04F72}"/>
              </a:ext>
            </a:extLst>
          </p:cNvPr>
          <p:cNvSpPr>
            <a:spLocks noGrp="1"/>
          </p:cNvSpPr>
          <p:nvPr>
            <p:ph type="title"/>
          </p:nvPr>
        </p:nvSpPr>
        <p:spPr>
          <a:xfrm>
            <a:off x="180753" y="552893"/>
            <a:ext cx="10058400" cy="833593"/>
          </a:xfrm>
        </p:spPr>
        <p:txBody>
          <a:bodyPr/>
          <a:lstStyle/>
          <a:p>
            <a:r>
              <a:rPr lang="en-US" b="1" dirty="0"/>
              <a:t>Whiskey Rebellion (SSUSH6a)</a:t>
            </a:r>
          </a:p>
        </p:txBody>
      </p:sp>
      <p:sp>
        <p:nvSpPr>
          <p:cNvPr id="3" name="Content Placeholder 2">
            <a:extLst>
              <a:ext uri="{FF2B5EF4-FFF2-40B4-BE49-F238E27FC236}">
                <a16:creationId xmlns:a16="http://schemas.microsoft.com/office/drawing/2014/main" id="{DC00BCE9-ACE5-45BF-BDAC-F8E0206A66FA}"/>
              </a:ext>
            </a:extLst>
          </p:cNvPr>
          <p:cNvSpPr>
            <a:spLocks noGrp="1"/>
          </p:cNvSpPr>
          <p:nvPr>
            <p:ph idx="1"/>
          </p:nvPr>
        </p:nvSpPr>
        <p:spPr>
          <a:xfrm>
            <a:off x="563525" y="1835100"/>
            <a:ext cx="6751675" cy="4267987"/>
          </a:xfrm>
        </p:spPr>
        <p:txBody>
          <a:bodyPr>
            <a:noAutofit/>
          </a:bodyPr>
          <a:lstStyle/>
          <a:p>
            <a:pPr>
              <a:buFont typeface="Wingdings" panose="05000000000000000000" pitchFamily="2" charset="2"/>
              <a:buChar char="§"/>
            </a:pPr>
            <a:r>
              <a:rPr lang="en-US" dirty="0"/>
              <a:t>In 1791, an excise tax on whiskey was imposed upon the U.S.</a:t>
            </a:r>
          </a:p>
          <a:p>
            <a:pPr>
              <a:buFont typeface="Wingdings" panose="05000000000000000000" pitchFamily="2" charset="2"/>
              <a:buChar char="§"/>
            </a:pPr>
            <a:r>
              <a:rPr lang="en-US" dirty="0"/>
              <a:t>This tax was very unpopular among farmers in the western regions of PA, MD, VA, and NC.</a:t>
            </a:r>
          </a:p>
          <a:p>
            <a:pPr>
              <a:buFont typeface="Wingdings" panose="05000000000000000000" pitchFamily="2" charset="2"/>
              <a:buChar char="§"/>
            </a:pPr>
            <a:r>
              <a:rPr lang="en-US" dirty="0"/>
              <a:t>Many of these farmers made their living converting grain into whiskey.</a:t>
            </a:r>
          </a:p>
          <a:p>
            <a:pPr>
              <a:buFont typeface="Wingdings" panose="05000000000000000000" pitchFamily="2" charset="2"/>
              <a:buChar char="§"/>
            </a:pPr>
            <a:r>
              <a:rPr lang="en-US" dirty="0"/>
              <a:t>Their protest eventually resulted in the </a:t>
            </a:r>
            <a:r>
              <a:rPr lang="en-US" b="1" dirty="0"/>
              <a:t>Whiskey Rebellion</a:t>
            </a:r>
            <a:r>
              <a:rPr lang="en-US" dirty="0"/>
              <a:t> when Pennsylvania farmers refused to pay the tax and resorted to violence. </a:t>
            </a:r>
          </a:p>
          <a:p>
            <a:pPr>
              <a:buFont typeface="Wingdings" panose="05000000000000000000" pitchFamily="2" charset="2"/>
              <a:buChar char="§"/>
            </a:pPr>
            <a:r>
              <a:rPr lang="en-US" dirty="0"/>
              <a:t>The uprising ended when President Washington organized a military force that marched into PA and halted the resistance. </a:t>
            </a:r>
          </a:p>
          <a:p>
            <a:pPr>
              <a:buFont typeface="Wingdings" panose="05000000000000000000" pitchFamily="2" charset="2"/>
              <a:buChar char="§"/>
            </a:pPr>
            <a:r>
              <a:rPr lang="en-US" dirty="0"/>
              <a:t>This proves the strength of the new government under the Constitution</a:t>
            </a:r>
          </a:p>
        </p:txBody>
      </p:sp>
      <p:pic>
        <p:nvPicPr>
          <p:cNvPr id="1026" name="Picture 2" descr="Image result for whisky rebellion">
            <a:extLst>
              <a:ext uri="{FF2B5EF4-FFF2-40B4-BE49-F238E27FC236}">
                <a16:creationId xmlns:a16="http://schemas.microsoft.com/office/drawing/2014/main" id="{9AFEF178-8E8D-4AEC-AC4A-A1019BA06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2997" y="3354580"/>
            <a:ext cx="4506100" cy="28548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grain into whiskey">
            <a:extLst>
              <a:ext uri="{FF2B5EF4-FFF2-40B4-BE49-F238E27FC236}">
                <a16:creationId xmlns:a16="http://schemas.microsoft.com/office/drawing/2014/main" id="{5D29E796-1DE6-4F9F-9490-D3038897E6D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33137" y="545848"/>
            <a:ext cx="3865821" cy="2578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246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Farewell Address (SSUSH6a)</a:t>
            </a:r>
            <a:endParaRPr lang="en-US" dirty="0"/>
          </a:p>
        </p:txBody>
      </p:sp>
      <p:sp>
        <p:nvSpPr>
          <p:cNvPr id="3" name="Content Placeholder 2"/>
          <p:cNvSpPr>
            <a:spLocks noGrp="1"/>
          </p:cNvSpPr>
          <p:nvPr>
            <p:ph idx="1"/>
          </p:nvPr>
        </p:nvSpPr>
        <p:spPr/>
        <p:txBody>
          <a:bodyPr/>
          <a:lstStyle/>
          <a:p>
            <a:pPr lvl="0">
              <a:buFont typeface="Arial" panose="020B0604020202020204" pitchFamily="34" charset="0"/>
              <a:buChar char="•"/>
            </a:pPr>
            <a:r>
              <a:rPr lang="en-US" sz="2800" dirty="0"/>
              <a:t>Washington was the most influential and popular figure in the United States. </a:t>
            </a:r>
          </a:p>
          <a:p>
            <a:pPr lvl="0">
              <a:buFont typeface="Arial" panose="020B0604020202020204" pitchFamily="34" charset="0"/>
              <a:buChar char="•"/>
            </a:pPr>
            <a:r>
              <a:rPr lang="en-US" sz="2800" dirty="0"/>
              <a:t>During </a:t>
            </a:r>
            <a:r>
              <a:rPr lang="en-US" sz="2800" b="1" dirty="0"/>
              <a:t>Washington’s Farewell Address</a:t>
            </a:r>
            <a:r>
              <a:rPr lang="en-US" sz="2800" dirty="0"/>
              <a:t>, he warned citizens about two future political issues:</a:t>
            </a:r>
          </a:p>
          <a:p>
            <a:pPr marL="201168" lvl="1" indent="0">
              <a:buNone/>
            </a:pPr>
            <a:r>
              <a:rPr lang="en-US" sz="2800" dirty="0"/>
              <a:t>1) He favored nonintervention (Isolationism or Neutrality) in European affairs. He avoided siding with France against Great Britain on political issues.</a:t>
            </a:r>
          </a:p>
          <a:p>
            <a:pPr marL="201168" lvl="1" indent="0">
              <a:buNone/>
            </a:pPr>
            <a:r>
              <a:rPr lang="en-US" sz="2800" dirty="0"/>
              <a:t>2) He warned about the dangers of political parties (</a:t>
            </a:r>
            <a:r>
              <a:rPr lang="en-US" sz="2800" b="1" dirty="0"/>
              <a:t>factions</a:t>
            </a:r>
            <a:r>
              <a:rPr lang="en-US" sz="2800" dirty="0"/>
              <a:t>). Example: Federalist vs. anti-Federalist.</a:t>
            </a:r>
          </a:p>
          <a:p>
            <a:endParaRPr lang="en-US" dirty="0"/>
          </a:p>
        </p:txBody>
      </p:sp>
    </p:spTree>
    <p:extLst>
      <p:ext uri="{BB962C8B-B14F-4D97-AF65-F5344CB8AC3E}">
        <p14:creationId xmlns:p14="http://schemas.microsoft.com/office/powerpoint/2010/main" val="1602121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John Adams"/>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1" y="0"/>
            <a:ext cx="493460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4606" y="0"/>
            <a:ext cx="7257394" cy="6858000"/>
          </a:xfrm>
          <a:prstGeom prst="rect">
            <a:avLst/>
          </a:prstGeom>
        </p:spPr>
      </p:pic>
    </p:spTree>
    <p:extLst>
      <p:ext uri="{BB962C8B-B14F-4D97-AF65-F5344CB8AC3E}">
        <p14:creationId xmlns:p14="http://schemas.microsoft.com/office/powerpoint/2010/main" val="4292838034"/>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docProps/app.xml><?xml version="1.0" encoding="utf-8"?>
<Properties xmlns="http://schemas.openxmlformats.org/officeDocument/2006/extended-properties" xmlns:vt="http://schemas.openxmlformats.org/officeDocument/2006/docPropsVTypes">
  <Template>Retrospect</Template>
  <TotalTime>18171</TotalTime>
  <Words>2598</Words>
  <Application>Microsoft Office PowerPoint</Application>
  <PresentationFormat>Widescreen</PresentationFormat>
  <Paragraphs>218</Paragraphs>
  <Slides>60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Calibri Light</vt:lpstr>
      <vt:lpstr>Wingdings</vt:lpstr>
      <vt:lpstr>Retrospect</vt:lpstr>
      <vt:lpstr>Creating A Nation</vt:lpstr>
      <vt:lpstr>Standards</vt:lpstr>
      <vt:lpstr>Key Concepts</vt:lpstr>
      <vt:lpstr>PowerPoint Presentation</vt:lpstr>
      <vt:lpstr>Primary Source Analysis</vt:lpstr>
      <vt:lpstr>Precedents (SSUSH6a)</vt:lpstr>
      <vt:lpstr>Whiskey Rebellion (SSUSH6a)</vt:lpstr>
      <vt:lpstr>Farewell Address (SSUSH6a)</vt:lpstr>
      <vt:lpstr>PowerPoint Presentation</vt:lpstr>
      <vt:lpstr>Sedition Act (SSUSH6b)</vt:lpstr>
      <vt:lpstr>Sedition Act (SSUSH6b)</vt:lpstr>
      <vt:lpstr>PowerPoint Presentation</vt:lpstr>
      <vt:lpstr>Election of 1800 (SSUSH6b)</vt:lpstr>
      <vt:lpstr>Primary Source Analysis</vt:lpstr>
      <vt:lpstr>PowerPoint Presentation</vt:lpstr>
      <vt:lpstr>Louisiana Purchase (SSUSH6c)</vt:lpstr>
      <vt:lpstr>Louisiana Purchase (SSUSH6c)</vt:lpstr>
      <vt:lpstr>Review Questions</vt:lpstr>
      <vt:lpstr>PowerPoint Presentation</vt:lpstr>
      <vt:lpstr>PowerPoint Presentation</vt:lpstr>
      <vt:lpstr>PowerPoint Presentation</vt:lpstr>
      <vt:lpstr>War of 1812 (SSUSH6d)</vt:lpstr>
      <vt:lpstr>National Identity (SSUSH6d)</vt:lpstr>
      <vt:lpstr>Treaty of Ghent (SSUSH6d)</vt:lpstr>
      <vt:lpstr>PowerPoint Presentation</vt:lpstr>
      <vt:lpstr>Monroe Doctrine (SSUSH6e)</vt:lpstr>
      <vt:lpstr>Review Questions</vt:lpstr>
      <vt:lpstr>Henry Clay and the American System (SSUSH7b)</vt:lpstr>
      <vt:lpstr>PowerPoint Presentation</vt:lpstr>
      <vt:lpstr>PowerPoint Presentation</vt:lpstr>
      <vt:lpstr>PowerPoint Presentation</vt:lpstr>
      <vt:lpstr>Henry Clay and the American System (SSUSH7b)</vt:lpstr>
      <vt:lpstr>Henry Clay and the American System (SSUSH7b)</vt:lpstr>
      <vt:lpstr>PowerPoint Presentation</vt:lpstr>
      <vt:lpstr>Why did Voter Turnout increase during Andrew Jacksons Presidency (Jacksonian Democracy)?</vt:lpstr>
      <vt:lpstr>PowerPoint Presentation</vt:lpstr>
      <vt:lpstr>PowerPoint Presentation</vt:lpstr>
      <vt:lpstr>PowerPoint Presentation</vt:lpstr>
      <vt:lpstr>Jacksonian Democracy (SSUSH7a)</vt:lpstr>
      <vt:lpstr>Primary Source Analysis</vt:lpstr>
      <vt:lpstr>PowerPoint Presentation</vt:lpstr>
      <vt:lpstr>PowerPoint Presentation</vt:lpstr>
      <vt:lpstr>PowerPoint Presentation</vt:lpstr>
      <vt:lpstr>The Nullification Crisis (SSUSH7a)</vt:lpstr>
      <vt:lpstr>The Nullification Crisis (SSUSH7a)</vt:lpstr>
      <vt:lpstr>Review Questions</vt:lpstr>
      <vt:lpstr>PowerPoint Presentation</vt:lpstr>
      <vt:lpstr>Influences of the Second Great Awakening (SSUSH7c)</vt:lpstr>
      <vt:lpstr>What is the Artist trying to summarize in this image?</vt:lpstr>
      <vt:lpstr>Influences of the Second Great Awakening (SSUSH7c)</vt:lpstr>
      <vt:lpstr>Influences of the Second Great Awakening (SSUSH7c)</vt:lpstr>
      <vt:lpstr>What is the Artist trying to summarize with this Picture?</vt:lpstr>
      <vt:lpstr>Influences of the Second Great Awakening (SSUSH7c)</vt:lpstr>
      <vt:lpstr>Which of the following would you listen to, about the issue of slavery?</vt:lpstr>
      <vt:lpstr>Rise of the Abolitionist Movement (SSUSH7c)</vt:lpstr>
      <vt:lpstr>What is the artist trying to summarize with the following image?</vt:lpstr>
      <vt:lpstr>Nat Turner’s Rebellion (SSUSH7c)</vt:lpstr>
      <vt:lpstr>Review Questions</vt:lpstr>
      <vt:lpstr>Industrial Revolution (SSUSH7B)</vt:lpstr>
      <vt:lpstr>Cotton Gin (SSUSH7D)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 Nation</dc:title>
  <dc:creator>Brock</dc:creator>
  <cp:lastModifiedBy>Kelly N. Palmer</cp:lastModifiedBy>
  <cp:revision>63</cp:revision>
  <dcterms:created xsi:type="dcterms:W3CDTF">2017-07-21T14:09:17Z</dcterms:created>
  <dcterms:modified xsi:type="dcterms:W3CDTF">2019-09-05T13:51:20Z</dcterms:modified>
</cp:coreProperties>
</file>