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90" r:id="rId5"/>
    <p:sldId id="262" r:id="rId6"/>
    <p:sldId id="263" r:id="rId7"/>
    <p:sldId id="269" r:id="rId8"/>
    <p:sldId id="264" r:id="rId9"/>
    <p:sldId id="291" r:id="rId10"/>
    <p:sldId id="293" r:id="rId11"/>
    <p:sldId id="265" r:id="rId12"/>
    <p:sldId id="292" r:id="rId13"/>
    <p:sldId id="266" r:id="rId14"/>
    <p:sldId id="294" r:id="rId15"/>
    <p:sldId id="267" r:id="rId16"/>
    <p:sldId id="259" r:id="rId17"/>
    <p:sldId id="322" r:id="rId18"/>
    <p:sldId id="295" r:id="rId19"/>
    <p:sldId id="268" r:id="rId20"/>
    <p:sldId id="296" r:id="rId21"/>
    <p:sldId id="270" r:id="rId22"/>
    <p:sldId id="297" r:id="rId23"/>
    <p:sldId id="271" r:id="rId24"/>
    <p:sldId id="260" r:id="rId25"/>
    <p:sldId id="323" r:id="rId26"/>
    <p:sldId id="298" r:id="rId27"/>
    <p:sldId id="279" r:id="rId28"/>
    <p:sldId id="273" r:id="rId29"/>
    <p:sldId id="299" r:id="rId30"/>
    <p:sldId id="274" r:id="rId31"/>
    <p:sldId id="261" r:id="rId32"/>
    <p:sldId id="301" r:id="rId33"/>
    <p:sldId id="275" r:id="rId34"/>
    <p:sldId id="302" r:id="rId35"/>
    <p:sldId id="276" r:id="rId36"/>
    <p:sldId id="277" r:id="rId37"/>
    <p:sldId id="278" r:id="rId38"/>
    <p:sldId id="306" r:id="rId39"/>
    <p:sldId id="303" r:id="rId40"/>
    <p:sldId id="304" r:id="rId41"/>
    <p:sldId id="305" r:id="rId42"/>
    <p:sldId id="280" r:id="rId43"/>
    <p:sldId id="318" r:id="rId44"/>
    <p:sldId id="310" r:id="rId45"/>
    <p:sldId id="307" r:id="rId46"/>
    <p:sldId id="308" r:id="rId47"/>
    <p:sldId id="309" r:id="rId48"/>
    <p:sldId id="282" r:id="rId49"/>
    <p:sldId id="320" r:id="rId50"/>
    <p:sldId id="312" r:id="rId51"/>
    <p:sldId id="311" r:id="rId52"/>
    <p:sldId id="283" r:id="rId53"/>
    <p:sldId id="286" r:id="rId54"/>
    <p:sldId id="314" r:id="rId55"/>
    <p:sldId id="313" r:id="rId56"/>
    <p:sldId id="284" r:id="rId57"/>
    <p:sldId id="324" r:id="rId58"/>
    <p:sldId id="315" r:id="rId59"/>
    <p:sldId id="285" r:id="rId60"/>
    <p:sldId id="287" r:id="rId61"/>
    <p:sldId id="316" r:id="rId62"/>
    <p:sldId id="319" r:id="rId63"/>
    <p:sldId id="288" r:id="rId64"/>
    <p:sldId id="317" r:id="rId65"/>
    <p:sldId id="325" r:id="rId66"/>
    <p:sldId id="289" r:id="rId67"/>
    <p:sldId id="32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5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D969EE-F66D-4D28-9D65-7F65CD68333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32841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D969EE-F66D-4D28-9D65-7F65CD68333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89230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D969EE-F66D-4D28-9D65-7F65CD68333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2326565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D969EE-F66D-4D28-9D65-7F65CD68333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1265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D969EE-F66D-4D28-9D65-7F65CD68333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77622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6D969EE-F66D-4D28-9D65-7F65CD683339}"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036440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6D969EE-F66D-4D28-9D65-7F65CD683339}"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789013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969EE-F66D-4D28-9D65-7F65CD68333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479000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969EE-F66D-4D28-9D65-7F65CD68333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35528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969EE-F66D-4D28-9D65-7F65CD68333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74016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D969EE-F66D-4D28-9D65-7F65CD68333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309915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D969EE-F66D-4D28-9D65-7F65CD68333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268733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D969EE-F66D-4D28-9D65-7F65CD683339}"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149917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D969EE-F66D-4D28-9D65-7F65CD683339}"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233406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969EE-F66D-4D28-9D65-7F65CD683339}"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203176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D969EE-F66D-4D28-9D65-7F65CD68333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291025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D969EE-F66D-4D28-9D65-7F65CD68333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AB07-4DA1-4060-B475-48CA59081F3E}" type="slidenum">
              <a:rPr lang="en-US" smtClean="0"/>
              <a:t>‹#›</a:t>
            </a:fld>
            <a:endParaRPr lang="en-US"/>
          </a:p>
        </p:txBody>
      </p:sp>
    </p:spTree>
    <p:extLst>
      <p:ext uri="{BB962C8B-B14F-4D97-AF65-F5344CB8AC3E}">
        <p14:creationId xmlns:p14="http://schemas.microsoft.com/office/powerpoint/2010/main" val="288588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6D969EE-F66D-4D28-9D65-7F65CD683339}" type="datetimeFigureOut">
              <a:rPr lang="en-US" smtClean="0"/>
              <a:t>1/25/2018</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03DAB07-4DA1-4060-B475-48CA59081F3E}" type="slidenum">
              <a:rPr lang="en-US" smtClean="0"/>
              <a:t>‹#›</a:t>
            </a:fld>
            <a:endParaRPr lang="en-US"/>
          </a:p>
        </p:txBody>
      </p:sp>
    </p:spTree>
    <p:extLst>
      <p:ext uri="{BB962C8B-B14F-4D97-AF65-F5344CB8AC3E}">
        <p14:creationId xmlns:p14="http://schemas.microsoft.com/office/powerpoint/2010/main" val="3661953606"/>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onstitution.org/us_doi.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American Revolution</a:t>
            </a:r>
          </a:p>
        </p:txBody>
      </p:sp>
      <p:sp>
        <p:nvSpPr>
          <p:cNvPr id="3" name="Subtitle 2"/>
          <p:cNvSpPr>
            <a:spLocks noGrp="1"/>
          </p:cNvSpPr>
          <p:nvPr>
            <p:ph type="subTitle" idx="1"/>
          </p:nvPr>
        </p:nvSpPr>
        <p:spPr/>
        <p:txBody>
          <a:bodyPr/>
          <a:lstStyle/>
          <a:p>
            <a:r>
              <a:rPr lang="en-US" dirty="0"/>
              <a:t>Unit 2- U.S. History</a:t>
            </a:r>
          </a:p>
        </p:txBody>
      </p:sp>
    </p:spTree>
    <p:extLst>
      <p:ext uri="{BB962C8B-B14F-4D97-AF65-F5344CB8AC3E}">
        <p14:creationId xmlns:p14="http://schemas.microsoft.com/office/powerpoint/2010/main" val="380343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the colonist respond to the British Enforced Proclamation Line?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58584"/>
            <a:ext cx="12192000" cy="4699415"/>
          </a:xfrm>
        </p:spPr>
      </p:pic>
    </p:spTree>
    <p:extLst>
      <p:ext uri="{BB962C8B-B14F-4D97-AF65-F5344CB8AC3E}">
        <p14:creationId xmlns:p14="http://schemas.microsoft.com/office/powerpoint/2010/main" val="1443054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Proclamation of 1763 (SSUSH3b)</a:t>
            </a:r>
            <a:endParaRPr lang="en-US" dirty="0"/>
          </a:p>
        </p:txBody>
      </p:sp>
      <p:sp>
        <p:nvSpPr>
          <p:cNvPr id="3" name="Content Placeholder 2"/>
          <p:cNvSpPr>
            <a:spLocks noGrp="1"/>
          </p:cNvSpPr>
          <p:nvPr>
            <p:ph idx="1"/>
          </p:nvPr>
        </p:nvSpPr>
        <p:spPr>
          <a:xfrm>
            <a:off x="209862" y="1935921"/>
            <a:ext cx="11737299" cy="4734701"/>
          </a:xfrm>
        </p:spPr>
        <p:txBody>
          <a:bodyPr>
            <a:noAutofit/>
          </a:bodyPr>
          <a:lstStyle/>
          <a:p>
            <a:pPr lvl="0"/>
            <a:r>
              <a:rPr lang="en-US" sz="2800" dirty="0">
                <a:effectLst/>
              </a:rPr>
              <a:t>Great Britain now possessed vast new territories and felt that it needed to find a way to control them. </a:t>
            </a:r>
          </a:p>
          <a:p>
            <a:pPr lvl="0"/>
            <a:r>
              <a:rPr lang="en-US" sz="2800" dirty="0">
                <a:effectLst/>
              </a:rPr>
              <a:t>As a result, it took a number of steps the colonists found offensive. </a:t>
            </a:r>
          </a:p>
          <a:p>
            <a:pPr lvl="0"/>
            <a:r>
              <a:rPr lang="en-US" sz="2800" dirty="0">
                <a:effectLst/>
              </a:rPr>
              <a:t>The first was the king's </a:t>
            </a:r>
            <a:r>
              <a:rPr lang="en-US" sz="2800" b="1" dirty="0">
                <a:effectLst/>
              </a:rPr>
              <a:t>Proclamation of 1763</a:t>
            </a:r>
            <a:r>
              <a:rPr lang="en-US" sz="2800" dirty="0">
                <a:effectLst/>
              </a:rPr>
              <a:t>. </a:t>
            </a:r>
          </a:p>
          <a:p>
            <a:pPr lvl="0"/>
            <a:r>
              <a:rPr lang="en-US" sz="2800" dirty="0">
                <a:effectLst/>
              </a:rPr>
              <a:t>It forbade colonists from settling west of the Appalachian Mountains and put the territory under British military control. The proclamation was intended to manage Britain's new territories and ensure peace with Native Americans.</a:t>
            </a:r>
          </a:p>
        </p:txBody>
      </p:sp>
    </p:spTree>
    <p:extLst>
      <p:ext uri="{BB962C8B-B14F-4D97-AF65-F5344CB8AC3E}">
        <p14:creationId xmlns:p14="http://schemas.microsoft.com/office/powerpoint/2010/main" val="3735775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485" y="609600"/>
            <a:ext cx="4387071" cy="5971082"/>
          </a:xfrm>
        </p:spPr>
        <p:txBody>
          <a:bodyPr>
            <a:normAutofit/>
          </a:bodyPr>
          <a:lstStyle/>
          <a:p>
            <a:r>
              <a:rPr lang="en-US" dirty="0"/>
              <a:t>Use the Cartoon to determine, Why the Colonist Are Upset?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366542" cy="6857999"/>
          </a:xfrm>
        </p:spPr>
      </p:pic>
    </p:spTree>
    <p:extLst>
      <p:ext uri="{BB962C8B-B14F-4D97-AF65-F5344CB8AC3E}">
        <p14:creationId xmlns:p14="http://schemas.microsoft.com/office/powerpoint/2010/main" val="3252420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Stamp Act (SSUSH3b)</a:t>
            </a:r>
            <a:endParaRPr lang="en-US" dirty="0"/>
          </a:p>
        </p:txBody>
      </p:sp>
      <p:sp>
        <p:nvSpPr>
          <p:cNvPr id="3" name="Content Placeholder 2"/>
          <p:cNvSpPr>
            <a:spLocks noGrp="1"/>
          </p:cNvSpPr>
          <p:nvPr>
            <p:ph idx="1"/>
          </p:nvPr>
        </p:nvSpPr>
        <p:spPr/>
        <p:txBody>
          <a:bodyPr/>
          <a:lstStyle/>
          <a:p>
            <a:pPr lvl="0"/>
            <a:r>
              <a:rPr lang="en-US" sz="2800" dirty="0">
                <a:effectLst/>
              </a:rPr>
              <a:t>Beginning in the mid 1760s, Parliament passed a series of laws and taxes that infuriated the Americans. </a:t>
            </a:r>
          </a:p>
          <a:p>
            <a:pPr lvl="0"/>
            <a:r>
              <a:rPr lang="en-US" sz="2800" dirty="0">
                <a:effectLst/>
              </a:rPr>
              <a:t>One of the most offensive was the </a:t>
            </a:r>
            <a:r>
              <a:rPr lang="en-US" sz="2800" b="1" dirty="0">
                <a:effectLst/>
              </a:rPr>
              <a:t>Stamp Act</a:t>
            </a:r>
            <a:r>
              <a:rPr lang="en-US" sz="2800" dirty="0">
                <a:effectLst/>
              </a:rPr>
              <a:t>. </a:t>
            </a:r>
          </a:p>
          <a:p>
            <a:pPr lvl="0"/>
            <a:r>
              <a:rPr lang="en-US" sz="2800" dirty="0">
                <a:effectLst/>
              </a:rPr>
              <a:t>Under this law, the British government taxed nearly all printed material by requiring that it bear a government stamp.</a:t>
            </a:r>
          </a:p>
          <a:p>
            <a:endParaRPr lang="en-US" dirty="0"/>
          </a:p>
        </p:txBody>
      </p:sp>
    </p:spTree>
    <p:extLst>
      <p:ext uri="{BB962C8B-B14F-4D97-AF65-F5344CB8AC3E}">
        <p14:creationId xmlns:p14="http://schemas.microsoft.com/office/powerpoint/2010/main" val="2524790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936105" cy="6857999"/>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6104" y="-1"/>
            <a:ext cx="6255896" cy="6858000"/>
          </a:xfrm>
          <a:prstGeom prst="rect">
            <a:avLst/>
          </a:prstGeom>
        </p:spPr>
      </p:pic>
    </p:spTree>
    <p:extLst>
      <p:ext uri="{BB962C8B-B14F-4D97-AF65-F5344CB8AC3E}">
        <p14:creationId xmlns:p14="http://schemas.microsoft.com/office/powerpoint/2010/main" val="17823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Intolerable Acts (SSUSH3b)</a:t>
            </a:r>
            <a:endParaRPr lang="en-US" dirty="0"/>
          </a:p>
        </p:txBody>
      </p:sp>
      <p:sp>
        <p:nvSpPr>
          <p:cNvPr id="3" name="Content Placeholder 2"/>
          <p:cNvSpPr>
            <a:spLocks noGrp="1"/>
          </p:cNvSpPr>
          <p:nvPr>
            <p:ph idx="1"/>
          </p:nvPr>
        </p:nvSpPr>
        <p:spPr>
          <a:xfrm>
            <a:off x="913795" y="2096063"/>
            <a:ext cx="10353762" cy="4379687"/>
          </a:xfrm>
        </p:spPr>
        <p:txBody>
          <a:bodyPr>
            <a:normAutofit lnSpcReduction="10000"/>
          </a:bodyPr>
          <a:lstStyle/>
          <a:p>
            <a:pPr lvl="0"/>
            <a:r>
              <a:rPr lang="en-US" sz="2800" b="1" dirty="0">
                <a:effectLst/>
              </a:rPr>
              <a:t>The Intolerable Acts </a:t>
            </a:r>
            <a:r>
              <a:rPr lang="en-US" sz="2800" dirty="0">
                <a:effectLst/>
              </a:rPr>
              <a:t>closed the port of Boston as punishment for the </a:t>
            </a:r>
            <a:r>
              <a:rPr lang="en-US" sz="2800" b="1" dirty="0">
                <a:effectLst/>
              </a:rPr>
              <a:t>Boston Tea Party</a:t>
            </a:r>
            <a:r>
              <a:rPr lang="en-US" sz="2800" dirty="0">
                <a:effectLst/>
              </a:rPr>
              <a:t>.  </a:t>
            </a:r>
          </a:p>
          <a:p>
            <a:pPr lvl="0"/>
            <a:r>
              <a:rPr lang="en-US" sz="2800" dirty="0">
                <a:effectLst/>
              </a:rPr>
              <a:t>These acts also allowed British officials accused of major crimes to be tried in England and forced the colonists to house British troops on their property. </a:t>
            </a:r>
          </a:p>
          <a:p>
            <a:pPr lvl="0"/>
            <a:r>
              <a:rPr lang="en-US" sz="2800" dirty="0">
                <a:effectLst/>
              </a:rPr>
              <a:t>Colonists called for the </a:t>
            </a:r>
            <a:r>
              <a:rPr lang="en-US" sz="2800" b="1" dirty="0">
                <a:effectLst/>
              </a:rPr>
              <a:t>Continental Congress</a:t>
            </a:r>
            <a:r>
              <a:rPr lang="en-US" sz="2800" dirty="0">
                <a:effectLst/>
              </a:rPr>
              <a:t> to protest these actions and formed colonial militias to resist enforcement of these acts.</a:t>
            </a:r>
          </a:p>
          <a:p>
            <a:endParaRPr lang="en-US" dirty="0"/>
          </a:p>
        </p:txBody>
      </p:sp>
    </p:spTree>
    <p:extLst>
      <p:ext uri="{BB962C8B-B14F-4D97-AF65-F5344CB8AC3E}">
        <p14:creationId xmlns:p14="http://schemas.microsoft.com/office/powerpoint/2010/main" val="296948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pPr marL="457200" lvl="0" indent="-457200">
              <a:buFont typeface="+mj-lt"/>
              <a:buAutoNum type="arabicPeriod"/>
            </a:pPr>
            <a:r>
              <a:rPr lang="en-US" dirty="0">
                <a:effectLst/>
              </a:rPr>
              <a:t>What countries participated in the French and Indian War?</a:t>
            </a:r>
          </a:p>
          <a:p>
            <a:pPr marL="457200" lvl="0" indent="-457200">
              <a:buFont typeface="+mj-lt"/>
              <a:buAutoNum type="arabicPeriod"/>
            </a:pPr>
            <a:r>
              <a:rPr lang="en-US" dirty="0">
                <a:effectLst/>
              </a:rPr>
              <a:t>What was the significance of the 1763 Treaty of Paris?</a:t>
            </a:r>
          </a:p>
          <a:p>
            <a:pPr marL="457200" lvl="0" indent="-457200">
              <a:buFont typeface="+mj-lt"/>
              <a:buAutoNum type="arabicPeriod"/>
            </a:pPr>
            <a:r>
              <a:rPr lang="en-US" dirty="0">
                <a:effectLst/>
              </a:rPr>
              <a:t>How did the French and Indian War and the1763 Treaty of Paris lay the groundwork for the American Revolution?</a:t>
            </a:r>
          </a:p>
          <a:p>
            <a:pPr marL="457200" lvl="0" indent="-457200">
              <a:buFont typeface="+mj-lt"/>
              <a:buAutoNum type="arabicPeriod"/>
            </a:pPr>
            <a:r>
              <a:rPr lang="en-US" dirty="0">
                <a:effectLst/>
              </a:rPr>
              <a:t>What was the significance of the Proclamation of 1763?</a:t>
            </a:r>
          </a:p>
          <a:p>
            <a:pPr marL="457200" lvl="0" indent="-457200">
              <a:buFont typeface="+mj-lt"/>
              <a:buAutoNum type="arabicPeriod"/>
            </a:pPr>
            <a:r>
              <a:rPr lang="en-US" dirty="0">
                <a:effectLst/>
              </a:rPr>
              <a:t>What was the significance of the Stamp Act?</a:t>
            </a:r>
          </a:p>
          <a:p>
            <a:pPr marL="457200" lvl="0" indent="-457200">
              <a:buFont typeface="+mj-lt"/>
              <a:buAutoNum type="arabicPeriod"/>
            </a:pPr>
            <a:r>
              <a:rPr lang="en-US" dirty="0">
                <a:effectLst/>
              </a:rPr>
              <a:t>What was the significance of the Intolerable Acts?</a:t>
            </a:r>
          </a:p>
          <a:p>
            <a:endParaRPr lang="en-US" dirty="0"/>
          </a:p>
        </p:txBody>
      </p:sp>
    </p:spTree>
    <p:extLst>
      <p:ext uri="{BB962C8B-B14F-4D97-AF65-F5344CB8AC3E}">
        <p14:creationId xmlns:p14="http://schemas.microsoft.com/office/powerpoint/2010/main" val="251584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Source Analysis </a:t>
            </a:r>
          </a:p>
        </p:txBody>
      </p:sp>
      <p:sp>
        <p:nvSpPr>
          <p:cNvPr id="3" name="Content Placeholder 2"/>
          <p:cNvSpPr>
            <a:spLocks noGrp="1"/>
          </p:cNvSpPr>
          <p:nvPr>
            <p:ph idx="1"/>
          </p:nvPr>
        </p:nvSpPr>
        <p:spPr>
          <a:xfrm>
            <a:off x="254834" y="2096064"/>
            <a:ext cx="11467474" cy="4484618"/>
          </a:xfrm>
        </p:spPr>
        <p:txBody>
          <a:bodyPr/>
          <a:lstStyle/>
          <a:p>
            <a:r>
              <a:rPr lang="en-US" sz="2400" dirty="0">
                <a:effectLst/>
              </a:rPr>
              <a:t>“For if our trade be taxed why not our lands and everything we possess and make us of? This and everything we possess and make use of? This we apprehend annihilates our charter Right to govern and tax ourselves. It strikes at our British privileges, which as we never forfeited them we hold in common with our fellow subjects and are natives of Britain. If taxes are laid upon us in any shape without our having a legal representation where they are laid, and we not reduced from the character of free subjects to the miserable state of tributary slaves?”			</a:t>
            </a:r>
          </a:p>
          <a:p>
            <a:pPr lvl="1"/>
            <a:r>
              <a:rPr lang="en-US" sz="2400" dirty="0">
                <a:effectLst/>
              </a:rPr>
              <a:t>Sources: Resolution adopted in Boston, May 1764</a:t>
            </a:r>
          </a:p>
          <a:p>
            <a:endParaRPr lang="en-US" dirty="0"/>
          </a:p>
        </p:txBody>
      </p:sp>
    </p:spTree>
    <p:extLst>
      <p:ext uri="{BB962C8B-B14F-4D97-AF65-F5344CB8AC3E}">
        <p14:creationId xmlns:p14="http://schemas.microsoft.com/office/powerpoint/2010/main" val="348735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ons and daughters of liber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614596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result for sons and daughters of liber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966" y="7936"/>
            <a:ext cx="6046034"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472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Sons And Daughters of Liberty (SSUSH3b)</a:t>
            </a:r>
            <a:endParaRPr lang="en-US" dirty="0"/>
          </a:p>
        </p:txBody>
      </p:sp>
      <p:sp>
        <p:nvSpPr>
          <p:cNvPr id="3" name="Content Placeholder 2"/>
          <p:cNvSpPr>
            <a:spLocks noGrp="1"/>
          </p:cNvSpPr>
          <p:nvPr>
            <p:ph idx="1"/>
          </p:nvPr>
        </p:nvSpPr>
        <p:spPr/>
        <p:txBody>
          <a:bodyPr/>
          <a:lstStyle/>
          <a:p>
            <a:pPr lvl="0"/>
            <a:r>
              <a:rPr lang="en-US" sz="2800" dirty="0">
                <a:effectLst/>
              </a:rPr>
              <a:t>The </a:t>
            </a:r>
            <a:r>
              <a:rPr lang="en-US" sz="2800" b="1" dirty="0">
                <a:effectLst/>
              </a:rPr>
              <a:t>Sons of Liberty</a:t>
            </a:r>
            <a:r>
              <a:rPr lang="en-US" sz="2800" dirty="0">
                <a:effectLst/>
              </a:rPr>
              <a:t> often used violence to intimidate any merchant or royal official who might otherwise use the stamps.</a:t>
            </a:r>
          </a:p>
          <a:p>
            <a:pPr lvl="0"/>
            <a:r>
              <a:rPr lang="en-US" sz="2800" b="1" dirty="0">
                <a:effectLst/>
              </a:rPr>
              <a:t>Daughters of Liberty</a:t>
            </a:r>
            <a:r>
              <a:rPr lang="en-US" sz="2800" dirty="0">
                <a:effectLst/>
              </a:rPr>
              <a:t> often used their skills to weave fabric and other products that were usually bought from Britain, to help support boycotting of British goods.</a:t>
            </a:r>
          </a:p>
          <a:p>
            <a:endParaRPr lang="en-US" dirty="0"/>
          </a:p>
        </p:txBody>
      </p:sp>
    </p:spTree>
    <p:extLst>
      <p:ext uri="{BB962C8B-B14F-4D97-AF65-F5344CB8AC3E}">
        <p14:creationId xmlns:p14="http://schemas.microsoft.com/office/powerpoint/2010/main" val="216323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a:t>
            </a:r>
          </a:p>
        </p:txBody>
      </p:sp>
      <p:sp>
        <p:nvSpPr>
          <p:cNvPr id="3" name="Content Placeholder 2"/>
          <p:cNvSpPr>
            <a:spLocks noGrp="1"/>
          </p:cNvSpPr>
          <p:nvPr>
            <p:ph idx="1"/>
          </p:nvPr>
        </p:nvSpPr>
        <p:spPr/>
        <p:txBody>
          <a:bodyPr/>
          <a:lstStyle/>
          <a:p>
            <a:r>
              <a:rPr lang="en-US" sz="2800" b="1" dirty="0"/>
              <a:t>SSUSH3 Analyze the causes of the American Revolution.</a:t>
            </a:r>
            <a:endParaRPr lang="en-US" sz="2800" dirty="0"/>
          </a:p>
          <a:p>
            <a:r>
              <a:rPr lang="en-US" sz="2800" b="1" dirty="0"/>
              <a:t>SSUSH4 Analyze the ideological, military, social, and diplomatic aspects of the American Revolution.</a:t>
            </a:r>
            <a:endParaRPr lang="en-US" sz="2800" dirty="0"/>
          </a:p>
          <a:p>
            <a:endParaRPr lang="en-US" dirty="0"/>
          </a:p>
        </p:txBody>
      </p:sp>
    </p:spTree>
    <p:extLst>
      <p:ext uri="{BB962C8B-B14F-4D97-AF65-F5344CB8AC3E}">
        <p14:creationId xmlns:p14="http://schemas.microsoft.com/office/powerpoint/2010/main" val="340812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mmittees of corresponden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59061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124" y="0"/>
            <a:ext cx="62858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12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The Committees of Correspondence (SSUSH3b)</a:t>
            </a:r>
            <a:endParaRPr lang="en-US" dirty="0"/>
          </a:p>
        </p:txBody>
      </p:sp>
      <p:sp>
        <p:nvSpPr>
          <p:cNvPr id="3" name="Content Placeholder 2"/>
          <p:cNvSpPr>
            <a:spLocks noGrp="1"/>
          </p:cNvSpPr>
          <p:nvPr>
            <p:ph idx="1"/>
          </p:nvPr>
        </p:nvSpPr>
        <p:spPr>
          <a:xfrm>
            <a:off x="913795" y="2096063"/>
            <a:ext cx="10353762" cy="4364697"/>
          </a:xfrm>
        </p:spPr>
        <p:txBody>
          <a:bodyPr>
            <a:normAutofit/>
          </a:bodyPr>
          <a:lstStyle/>
          <a:p>
            <a:pPr lvl="0"/>
            <a:r>
              <a:rPr lang="en-US" sz="2800" dirty="0">
                <a:effectLst/>
              </a:rPr>
              <a:t>The Committees of Correspondence were created as a direct response to the Intolerable acts</a:t>
            </a:r>
          </a:p>
          <a:p>
            <a:pPr lvl="0"/>
            <a:r>
              <a:rPr lang="en-US" sz="2800" dirty="0">
                <a:effectLst/>
              </a:rPr>
              <a:t>The </a:t>
            </a:r>
            <a:r>
              <a:rPr lang="en-US" sz="2800" b="1" dirty="0">
                <a:effectLst/>
              </a:rPr>
              <a:t>Committees of Correspondence</a:t>
            </a:r>
            <a:r>
              <a:rPr lang="en-US" sz="2800" dirty="0">
                <a:effectLst/>
              </a:rPr>
              <a:t> were the first organization linking the 13 colonies in their opposition to British rule. </a:t>
            </a:r>
          </a:p>
          <a:p>
            <a:pPr lvl="0"/>
            <a:r>
              <a:rPr lang="en-US" sz="2800" dirty="0">
                <a:effectLst/>
              </a:rPr>
              <a:t>The committee was instrumental in the planning for the First Continental Congress</a:t>
            </a:r>
          </a:p>
          <a:p>
            <a:endParaRPr lang="en-US" dirty="0"/>
          </a:p>
        </p:txBody>
      </p:sp>
    </p:spTree>
    <p:extLst>
      <p:ext uri="{BB962C8B-B14F-4D97-AF65-F5344CB8AC3E}">
        <p14:creationId xmlns:p14="http://schemas.microsoft.com/office/powerpoint/2010/main" val="813409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Summarize the following Statements</a:t>
            </a:r>
          </a:p>
        </p:txBody>
      </p:sp>
      <p:sp>
        <p:nvSpPr>
          <p:cNvPr id="3" name="Content Placeholder 2"/>
          <p:cNvSpPr>
            <a:spLocks noGrp="1"/>
          </p:cNvSpPr>
          <p:nvPr>
            <p:ph idx="1"/>
          </p:nvPr>
        </p:nvSpPr>
        <p:spPr>
          <a:xfrm>
            <a:off x="913795" y="2323474"/>
            <a:ext cx="10353762" cy="4227227"/>
          </a:xfrm>
        </p:spPr>
        <p:txBody>
          <a:bodyPr/>
          <a:lstStyle/>
          <a:p>
            <a:pPr lvl="1"/>
            <a:r>
              <a:rPr lang="en-US" sz="2800" dirty="0">
                <a:effectLst/>
              </a:rPr>
              <a:t>The Atlantic Ocean was too wide to allow Britain to rule America as well as an American government could</a:t>
            </a:r>
          </a:p>
          <a:p>
            <a:pPr lvl="1"/>
            <a:r>
              <a:rPr lang="en-US" sz="2800" dirty="0">
                <a:effectLst/>
              </a:rPr>
              <a:t>It was foolish to think an island could rule a continent</a:t>
            </a:r>
          </a:p>
          <a:p>
            <a:pPr lvl="1"/>
            <a:r>
              <a:rPr lang="en-US" sz="2800" dirty="0">
                <a:effectLst/>
              </a:rPr>
              <a:t>The idea of Britain being America’s “mother country” made Britain’s actions all the worse because no mother would treat her children so badly.</a:t>
            </a:r>
          </a:p>
          <a:p>
            <a:endParaRPr lang="en-US" dirty="0"/>
          </a:p>
        </p:txBody>
      </p:sp>
    </p:spTree>
    <p:extLst>
      <p:ext uri="{BB962C8B-B14F-4D97-AF65-F5344CB8AC3E}">
        <p14:creationId xmlns:p14="http://schemas.microsoft.com/office/powerpoint/2010/main" val="3330517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51" y="504669"/>
            <a:ext cx="6506336" cy="1326321"/>
          </a:xfrm>
        </p:spPr>
        <p:txBody>
          <a:bodyPr>
            <a:normAutofit/>
          </a:bodyPr>
          <a:lstStyle/>
          <a:p>
            <a:r>
              <a:rPr lang="en-US" dirty="0">
                <a:effectLst/>
              </a:rPr>
              <a:t>Thomas Paine’s Common Sense (SSUSH3c)</a:t>
            </a:r>
            <a:endParaRPr lang="en-US" dirty="0"/>
          </a:p>
        </p:txBody>
      </p:sp>
      <p:sp>
        <p:nvSpPr>
          <p:cNvPr id="3" name="Content Placeholder 2"/>
          <p:cNvSpPr>
            <a:spLocks noGrp="1"/>
          </p:cNvSpPr>
          <p:nvPr>
            <p:ph idx="1"/>
          </p:nvPr>
        </p:nvSpPr>
        <p:spPr>
          <a:xfrm>
            <a:off x="179882" y="2096064"/>
            <a:ext cx="6895475" cy="4454638"/>
          </a:xfrm>
        </p:spPr>
        <p:txBody>
          <a:bodyPr>
            <a:normAutofit/>
          </a:bodyPr>
          <a:lstStyle/>
          <a:p>
            <a:pPr lvl="0"/>
            <a:r>
              <a:rPr lang="en-US" sz="2800" dirty="0">
                <a:effectLst/>
              </a:rPr>
              <a:t>In January 1776, patriot philosopher </a:t>
            </a:r>
            <a:r>
              <a:rPr lang="en-US" sz="2800" b="1" dirty="0">
                <a:effectLst/>
              </a:rPr>
              <a:t>Thomas Paine </a:t>
            </a:r>
            <a:r>
              <a:rPr lang="en-US" sz="2800" dirty="0">
                <a:effectLst/>
              </a:rPr>
              <a:t>published </a:t>
            </a:r>
            <a:r>
              <a:rPr lang="en-US" sz="2800" b="1" i="1" dirty="0">
                <a:effectLst/>
              </a:rPr>
              <a:t>Common Sense</a:t>
            </a:r>
            <a:r>
              <a:rPr lang="en-US" sz="2800" dirty="0">
                <a:effectLst/>
              </a:rPr>
              <a:t>. </a:t>
            </a:r>
          </a:p>
          <a:p>
            <a:pPr lvl="0"/>
            <a:r>
              <a:rPr lang="en-US" sz="2800" dirty="0">
                <a:effectLst/>
              </a:rPr>
              <a:t>Paine’s small</a:t>
            </a:r>
            <a:r>
              <a:rPr lang="en-US" sz="2800" b="1" dirty="0">
                <a:effectLst/>
              </a:rPr>
              <a:t> </a:t>
            </a:r>
            <a:r>
              <a:rPr lang="en-US" sz="2800" dirty="0">
                <a:effectLst/>
              </a:rPr>
              <a:t>pamphlet moved</a:t>
            </a:r>
            <a:r>
              <a:rPr lang="en-US" sz="2800" b="1" dirty="0">
                <a:effectLst/>
              </a:rPr>
              <a:t> </a:t>
            </a:r>
            <a:r>
              <a:rPr lang="en-US" sz="2800" dirty="0">
                <a:effectLst/>
              </a:rPr>
              <a:t>many colonists to support independence from</a:t>
            </a:r>
            <a:r>
              <a:rPr lang="en-US" sz="2800" b="1" dirty="0">
                <a:effectLst/>
              </a:rPr>
              <a:t> </a:t>
            </a:r>
            <a:r>
              <a:rPr lang="en-US" sz="2800" dirty="0">
                <a:effectLst/>
              </a:rPr>
              <a:t>Great Britain.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121" y="0"/>
            <a:ext cx="4756879" cy="6858000"/>
          </a:xfrm>
          <a:prstGeom prst="rect">
            <a:avLst/>
          </a:prstGeom>
        </p:spPr>
      </p:pic>
    </p:spTree>
    <p:extLst>
      <p:ext uri="{BB962C8B-B14F-4D97-AF65-F5344CB8AC3E}">
        <p14:creationId xmlns:p14="http://schemas.microsoft.com/office/powerpoint/2010/main" val="1180193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pPr marL="457200" lvl="0" indent="-457200">
              <a:buFont typeface="+mj-lt"/>
              <a:buAutoNum type="arabicPeriod"/>
            </a:pPr>
            <a:r>
              <a:rPr lang="en-US" dirty="0">
                <a:effectLst/>
              </a:rPr>
              <a:t>List two colonial groups that were created as a response to the Proclamation of 1763, the Stamp Act and the Intolerable Acts?</a:t>
            </a:r>
          </a:p>
          <a:p>
            <a:pPr marL="457200" lvl="0" indent="-457200">
              <a:buFont typeface="+mj-lt"/>
              <a:buAutoNum type="arabicPeriod"/>
            </a:pPr>
            <a:r>
              <a:rPr lang="en-US" dirty="0">
                <a:effectLst/>
              </a:rPr>
              <a:t>Define: Committees of Correspondence</a:t>
            </a:r>
          </a:p>
          <a:p>
            <a:pPr marL="457200" lvl="0" indent="-457200">
              <a:buFont typeface="+mj-lt"/>
              <a:buAutoNum type="arabicPeriod"/>
            </a:pPr>
            <a:r>
              <a:rPr lang="en-US" dirty="0">
                <a:effectLst/>
              </a:rPr>
              <a:t>Define: Sons and Daughters of Liberty</a:t>
            </a:r>
          </a:p>
          <a:p>
            <a:pPr marL="457200" lvl="0" indent="-457200">
              <a:buFont typeface="+mj-lt"/>
              <a:buAutoNum type="arabicPeriod"/>
            </a:pPr>
            <a:r>
              <a:rPr lang="en-US" dirty="0">
                <a:effectLst/>
              </a:rPr>
              <a:t>Who wrote the pamphlet Common Sense? </a:t>
            </a:r>
          </a:p>
          <a:p>
            <a:pPr marL="457200" lvl="0" indent="-457200">
              <a:buFont typeface="+mj-lt"/>
              <a:buAutoNum type="arabicPeriod"/>
            </a:pPr>
            <a:r>
              <a:rPr lang="en-US" dirty="0">
                <a:effectLst/>
              </a:rPr>
              <a:t>What was the significance of Thomas Paine’s pamphlet Common Sense?</a:t>
            </a:r>
          </a:p>
          <a:p>
            <a:endParaRPr lang="en-US" dirty="0"/>
          </a:p>
        </p:txBody>
      </p:sp>
    </p:spTree>
    <p:extLst>
      <p:ext uri="{BB962C8B-B14F-4D97-AF65-F5344CB8AC3E}">
        <p14:creationId xmlns:p14="http://schemas.microsoft.com/office/powerpoint/2010/main" val="2169246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Source Analysis</a:t>
            </a:r>
          </a:p>
        </p:txBody>
      </p:sp>
      <p:sp>
        <p:nvSpPr>
          <p:cNvPr id="3" name="Content Placeholder 2"/>
          <p:cNvSpPr>
            <a:spLocks noGrp="1"/>
          </p:cNvSpPr>
          <p:nvPr>
            <p:ph idx="1"/>
          </p:nvPr>
        </p:nvSpPr>
        <p:spPr>
          <a:xfrm>
            <a:off x="314793" y="2096063"/>
            <a:ext cx="11497456" cy="4559570"/>
          </a:xfrm>
        </p:spPr>
        <p:txBody>
          <a:bodyPr>
            <a:normAutofit lnSpcReduction="10000"/>
          </a:bodyPr>
          <a:lstStyle/>
          <a:p>
            <a:r>
              <a:rPr lang="en-US" sz="2400" dirty="0">
                <a:effectLst/>
              </a:rPr>
              <a:t>For Quartering large bodies of armed troops among us:</a:t>
            </a:r>
          </a:p>
          <a:p>
            <a:r>
              <a:rPr lang="en-US" sz="2400" dirty="0">
                <a:effectLst/>
              </a:rPr>
              <a:t>For protecting them, by a mock Trial, from punishment for any Murders which they should commit on the Inhabitants of these States:</a:t>
            </a:r>
          </a:p>
          <a:p>
            <a:r>
              <a:rPr lang="en-US" sz="2400" dirty="0">
                <a:effectLst/>
              </a:rPr>
              <a:t>For cutting off our Trade with all parts of the world:</a:t>
            </a:r>
          </a:p>
          <a:p>
            <a:r>
              <a:rPr lang="en-US" sz="2400" dirty="0">
                <a:effectLst/>
              </a:rPr>
              <a:t>For imposing Taxes on us without our Consent: </a:t>
            </a:r>
          </a:p>
          <a:p>
            <a:r>
              <a:rPr lang="en-US" sz="2400" dirty="0">
                <a:effectLst/>
              </a:rPr>
              <a:t>For depriving us in many cases, of the benefits of Trial by Jury:</a:t>
            </a:r>
          </a:p>
          <a:p>
            <a:r>
              <a:rPr lang="en-US" sz="2400" dirty="0">
                <a:effectLst/>
              </a:rPr>
              <a:t>For transporting us beyond Seas to be tried for pretended offences</a:t>
            </a:r>
          </a:p>
          <a:p>
            <a:pPr lvl="1"/>
            <a:r>
              <a:rPr lang="en-US" sz="2400" dirty="0">
                <a:effectLst/>
              </a:rPr>
              <a:t>Source: Declaration of Independence, 1776, Retrieved from 							</a:t>
            </a:r>
            <a:r>
              <a:rPr lang="en-US" sz="2400" u="sng" dirty="0">
                <a:effectLst/>
                <a:hlinkClick r:id="rId2"/>
              </a:rPr>
              <a:t>http://www.constitution.org/us_doi.pdf</a:t>
            </a:r>
            <a:r>
              <a:rPr lang="en-US" sz="2400" dirty="0">
                <a:effectLst/>
              </a:rPr>
              <a:t> </a:t>
            </a:r>
          </a:p>
          <a:p>
            <a:endParaRPr lang="en-US" dirty="0"/>
          </a:p>
        </p:txBody>
      </p:sp>
    </p:spTree>
    <p:extLst>
      <p:ext uri="{BB962C8B-B14F-4D97-AF65-F5344CB8AC3E}">
        <p14:creationId xmlns:p14="http://schemas.microsoft.com/office/powerpoint/2010/main" val="321826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609600"/>
            <a:ext cx="4227225" cy="5851161"/>
          </a:xfrm>
        </p:spPr>
        <p:txBody>
          <a:bodyPr/>
          <a:lstStyle/>
          <a:p>
            <a:r>
              <a:rPr lang="en-US" dirty="0"/>
              <a:t>Why would an Artist Draw the following Image?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6792" y="0"/>
            <a:ext cx="7305207" cy="6858000"/>
          </a:xfrm>
        </p:spPr>
      </p:pic>
    </p:spTree>
    <p:extLst>
      <p:ext uri="{BB962C8B-B14F-4D97-AF65-F5344CB8AC3E}">
        <p14:creationId xmlns:p14="http://schemas.microsoft.com/office/powerpoint/2010/main" val="1722729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485" y="449937"/>
            <a:ext cx="6745574" cy="1189220"/>
          </a:xfrm>
        </p:spPr>
        <p:txBody>
          <a:bodyPr>
            <a:normAutofit/>
          </a:bodyPr>
          <a:lstStyle/>
          <a:p>
            <a:r>
              <a:rPr lang="en-US" dirty="0">
                <a:effectLst/>
              </a:rPr>
              <a:t>The Declaration of Independence (SSUSH4a)</a:t>
            </a:r>
            <a:endParaRPr lang="en-US" dirty="0"/>
          </a:p>
        </p:txBody>
      </p:sp>
      <p:sp>
        <p:nvSpPr>
          <p:cNvPr id="3" name="Content Placeholder 2"/>
          <p:cNvSpPr>
            <a:spLocks noGrp="1"/>
          </p:cNvSpPr>
          <p:nvPr>
            <p:ph idx="1"/>
          </p:nvPr>
        </p:nvSpPr>
        <p:spPr>
          <a:xfrm>
            <a:off x="4017364" y="1841176"/>
            <a:ext cx="7899816" cy="5156616"/>
          </a:xfrm>
        </p:spPr>
        <p:txBody>
          <a:bodyPr>
            <a:normAutofit/>
          </a:bodyPr>
          <a:lstStyle/>
          <a:p>
            <a:pPr lvl="0"/>
            <a:r>
              <a:rPr lang="en-US" sz="2400" dirty="0">
                <a:effectLst/>
              </a:rPr>
              <a:t>In June 1776, the delegates to the Second Continental Congress decided to declare independence from Great Britain. </a:t>
            </a:r>
          </a:p>
          <a:p>
            <a:pPr lvl="0"/>
            <a:r>
              <a:rPr lang="en-US" sz="2400" dirty="0">
                <a:effectLst/>
              </a:rPr>
              <a:t>They appointed a committee to prepare a </a:t>
            </a:r>
            <a:r>
              <a:rPr lang="en-US" sz="2400" b="1" dirty="0">
                <a:effectLst/>
              </a:rPr>
              <a:t>Declaration of Independence</a:t>
            </a:r>
            <a:r>
              <a:rPr lang="en-US" sz="2400" dirty="0">
                <a:effectLst/>
              </a:rPr>
              <a:t> that would outline the reasons the colonist wanted to separate from British rule. </a:t>
            </a:r>
          </a:p>
          <a:p>
            <a:pPr lvl="0"/>
            <a:r>
              <a:rPr lang="en-US" sz="2400" dirty="0">
                <a:effectLst/>
              </a:rPr>
              <a:t>The </a:t>
            </a:r>
            <a:r>
              <a:rPr lang="en-US" sz="2400" b="1" dirty="0">
                <a:effectLst/>
              </a:rPr>
              <a:t>Committee of Five</a:t>
            </a:r>
            <a:r>
              <a:rPr lang="en-US" sz="2400" dirty="0">
                <a:effectLst/>
              </a:rPr>
              <a:t> was made up of Thomas Jefferson, Robert Livingston, Ben Franklin, John Adams and Roger Sherman</a:t>
            </a:r>
          </a:p>
          <a:p>
            <a:endParaRPr lang="en-US" dirty="0"/>
          </a:p>
        </p:txBody>
      </p:sp>
      <p:pic>
        <p:nvPicPr>
          <p:cNvPr id="3074" name="Picture 2" descr="Image result for Declaration of Independ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8075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15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The Declaration of Independence (SSUSH4a)</a:t>
            </a:r>
            <a:endParaRPr lang="en-US" dirty="0"/>
          </a:p>
        </p:txBody>
      </p:sp>
      <p:sp>
        <p:nvSpPr>
          <p:cNvPr id="3" name="Content Placeholder 2"/>
          <p:cNvSpPr>
            <a:spLocks noGrp="1"/>
          </p:cNvSpPr>
          <p:nvPr>
            <p:ph idx="1"/>
          </p:nvPr>
        </p:nvSpPr>
        <p:spPr/>
        <p:txBody>
          <a:bodyPr/>
          <a:lstStyle/>
          <a:p>
            <a:pPr lvl="0"/>
            <a:r>
              <a:rPr lang="en-US" sz="2800" b="1" dirty="0">
                <a:effectLst/>
              </a:rPr>
              <a:t>Thomas Jefferson</a:t>
            </a:r>
            <a:r>
              <a:rPr lang="en-US" sz="2800" dirty="0">
                <a:effectLst/>
              </a:rPr>
              <a:t> wrote the first draft of the Declaration of Independence.</a:t>
            </a:r>
          </a:p>
          <a:p>
            <a:pPr lvl="0"/>
            <a:r>
              <a:rPr lang="en-US" sz="2800" dirty="0">
                <a:effectLst/>
              </a:rPr>
              <a:t>The Declaration of Independence borrowed phrases from the influential writings of English enlightenment philosopher </a:t>
            </a:r>
            <a:r>
              <a:rPr lang="en-US" sz="2800" b="1" dirty="0">
                <a:effectLst/>
              </a:rPr>
              <a:t>John Locke</a:t>
            </a:r>
            <a:r>
              <a:rPr lang="en-US" sz="2800" dirty="0">
                <a:effectLst/>
              </a:rPr>
              <a:t>. </a:t>
            </a:r>
          </a:p>
          <a:p>
            <a:endParaRPr lang="en-US" dirty="0"/>
          </a:p>
        </p:txBody>
      </p:sp>
    </p:spTree>
    <p:extLst>
      <p:ext uri="{BB962C8B-B14F-4D97-AF65-F5344CB8AC3E}">
        <p14:creationId xmlns:p14="http://schemas.microsoft.com/office/powerpoint/2010/main" val="2675639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947" y="443459"/>
            <a:ext cx="5466363" cy="5971082"/>
          </a:xfrm>
        </p:spPr>
        <p:txBody>
          <a:bodyPr/>
          <a:lstStyle/>
          <a:p>
            <a:r>
              <a:rPr lang="en-US" dirty="0"/>
              <a:t>According to the Social Contract Theory, Who or what gives power to the Government? What does the government provide for the people?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5486400" cy="6858000"/>
          </a:xfrm>
        </p:spPr>
      </p:pic>
    </p:spTree>
    <p:extLst>
      <p:ext uri="{BB962C8B-B14F-4D97-AF65-F5344CB8AC3E}">
        <p14:creationId xmlns:p14="http://schemas.microsoft.com/office/powerpoint/2010/main" val="7866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4853"/>
            <a:ext cx="10353761" cy="1049312"/>
          </a:xfrm>
        </p:spPr>
        <p:txBody>
          <a:bodyPr/>
          <a:lstStyle/>
          <a:p>
            <a:r>
              <a:rPr lang="en-US" dirty="0"/>
              <a:t>Key Concepts</a:t>
            </a:r>
          </a:p>
        </p:txBody>
      </p:sp>
      <p:sp>
        <p:nvSpPr>
          <p:cNvPr id="3" name="Content Placeholder 2"/>
          <p:cNvSpPr>
            <a:spLocks noGrp="1"/>
          </p:cNvSpPr>
          <p:nvPr>
            <p:ph idx="1"/>
          </p:nvPr>
        </p:nvSpPr>
        <p:spPr>
          <a:xfrm>
            <a:off x="177055" y="1274165"/>
            <a:ext cx="11827239" cy="5381468"/>
          </a:xfrm>
        </p:spPr>
        <p:txBody>
          <a:bodyPr numCol="2">
            <a:noAutofit/>
          </a:bodyPr>
          <a:lstStyle/>
          <a:p>
            <a:pPr lvl="0"/>
            <a:r>
              <a:rPr lang="en-US" sz="1800" dirty="0"/>
              <a:t>French and Indian War</a:t>
            </a:r>
          </a:p>
          <a:p>
            <a:pPr lvl="0"/>
            <a:r>
              <a:rPr lang="en-US" sz="1800" dirty="0"/>
              <a:t>1763 Treaty of Paris</a:t>
            </a:r>
          </a:p>
          <a:p>
            <a:pPr lvl="0"/>
            <a:r>
              <a:rPr lang="en-US" sz="1800" dirty="0"/>
              <a:t>Proclamation of 1763</a:t>
            </a:r>
          </a:p>
          <a:p>
            <a:pPr lvl="0"/>
            <a:r>
              <a:rPr lang="en-US" sz="1800" dirty="0"/>
              <a:t>The Stamp Act</a:t>
            </a:r>
          </a:p>
          <a:p>
            <a:pPr lvl="0"/>
            <a:r>
              <a:rPr lang="en-US" sz="1800" dirty="0"/>
              <a:t>The Intolerable Acts</a:t>
            </a:r>
          </a:p>
          <a:p>
            <a:pPr lvl="0"/>
            <a:r>
              <a:rPr lang="en-US" sz="1800" dirty="0"/>
              <a:t>Sons of Liberty</a:t>
            </a:r>
          </a:p>
          <a:p>
            <a:pPr lvl="0"/>
            <a:r>
              <a:rPr lang="en-US" sz="1800" dirty="0"/>
              <a:t>Daughters of Liberty</a:t>
            </a:r>
          </a:p>
          <a:p>
            <a:pPr lvl="0"/>
            <a:r>
              <a:rPr lang="en-US" sz="1800" dirty="0"/>
              <a:t>Committee of Correspondence</a:t>
            </a:r>
          </a:p>
          <a:p>
            <a:pPr lvl="0"/>
            <a:r>
              <a:rPr lang="en-US" sz="1800" dirty="0"/>
              <a:t>Importance of Thomas Paine</a:t>
            </a:r>
          </a:p>
          <a:p>
            <a:pPr lvl="0"/>
            <a:r>
              <a:rPr lang="en-US" sz="1800" dirty="0"/>
              <a:t>Declaration of Independence</a:t>
            </a:r>
          </a:p>
          <a:p>
            <a:pPr lvl="0"/>
            <a:r>
              <a:rPr lang="en-US" sz="1800" dirty="0"/>
              <a:t>Thomas Jefferson</a:t>
            </a:r>
          </a:p>
          <a:p>
            <a:pPr lvl="0"/>
            <a:r>
              <a:rPr lang="en-US" sz="1800" dirty="0"/>
              <a:t>Committee of Five </a:t>
            </a:r>
          </a:p>
          <a:p>
            <a:pPr lvl="0"/>
            <a:r>
              <a:rPr lang="en-US" sz="1800" dirty="0"/>
              <a:t>John Lock</a:t>
            </a:r>
          </a:p>
          <a:p>
            <a:pPr lvl="0"/>
            <a:r>
              <a:rPr lang="en-US" sz="1800" dirty="0"/>
              <a:t>Natural Rights</a:t>
            </a:r>
          </a:p>
          <a:p>
            <a:pPr lvl="0"/>
            <a:r>
              <a:rPr lang="en-US" sz="1800" dirty="0"/>
              <a:t>Social Contract</a:t>
            </a:r>
          </a:p>
          <a:p>
            <a:pPr lvl="0"/>
            <a:r>
              <a:rPr lang="en-US" sz="1800" dirty="0"/>
              <a:t>George Washington</a:t>
            </a:r>
          </a:p>
          <a:p>
            <a:pPr lvl="0"/>
            <a:r>
              <a:rPr lang="en-US" sz="1800" dirty="0"/>
              <a:t>Baron von Steuben</a:t>
            </a:r>
          </a:p>
          <a:p>
            <a:pPr lvl="0"/>
            <a:r>
              <a:rPr lang="en-US" sz="1800" dirty="0"/>
              <a:t>Marquis de Lafayette</a:t>
            </a:r>
          </a:p>
          <a:p>
            <a:pPr lvl="0"/>
            <a:r>
              <a:rPr lang="en-US" sz="1800" dirty="0"/>
              <a:t>Valley Forge</a:t>
            </a:r>
          </a:p>
          <a:p>
            <a:pPr lvl="0"/>
            <a:r>
              <a:rPr lang="en-US" sz="1800" dirty="0"/>
              <a:t>Battle of Trenton</a:t>
            </a:r>
          </a:p>
          <a:p>
            <a:pPr lvl="0"/>
            <a:r>
              <a:rPr lang="en-US" sz="1800" dirty="0"/>
              <a:t>Battle of Saratoga</a:t>
            </a:r>
          </a:p>
          <a:p>
            <a:pPr lvl="0"/>
            <a:r>
              <a:rPr lang="en-US" sz="1800" dirty="0"/>
              <a:t>Battle of Yorktown</a:t>
            </a:r>
          </a:p>
          <a:p>
            <a:pPr lvl="0"/>
            <a:r>
              <a:rPr lang="en-US" sz="1800" dirty="0"/>
              <a:t>The Treaty of Paris, 1783</a:t>
            </a:r>
          </a:p>
        </p:txBody>
      </p:sp>
    </p:spTree>
    <p:extLst>
      <p:ext uri="{BB962C8B-B14F-4D97-AF65-F5344CB8AC3E}">
        <p14:creationId xmlns:p14="http://schemas.microsoft.com/office/powerpoint/2010/main" val="3957792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The Declaration of Independence (SSUSH4a)</a:t>
            </a:r>
            <a:endParaRPr lang="en-US" dirty="0"/>
          </a:p>
        </p:txBody>
      </p:sp>
      <p:sp>
        <p:nvSpPr>
          <p:cNvPr id="3" name="Content Placeholder 2"/>
          <p:cNvSpPr>
            <a:spLocks noGrp="1"/>
          </p:cNvSpPr>
          <p:nvPr>
            <p:ph idx="1"/>
          </p:nvPr>
        </p:nvSpPr>
        <p:spPr>
          <a:xfrm>
            <a:off x="913795" y="2096064"/>
            <a:ext cx="10353762" cy="4319726"/>
          </a:xfrm>
        </p:spPr>
        <p:txBody>
          <a:bodyPr>
            <a:normAutofit/>
          </a:bodyPr>
          <a:lstStyle/>
          <a:p>
            <a:pPr lvl="0"/>
            <a:r>
              <a:rPr lang="en-US" sz="2800" dirty="0">
                <a:effectLst/>
              </a:rPr>
              <a:t>Two of Locke’s philosophies</a:t>
            </a:r>
          </a:p>
          <a:p>
            <a:pPr lvl="1"/>
            <a:r>
              <a:rPr lang="en-US" sz="2800" b="1" dirty="0">
                <a:effectLst/>
              </a:rPr>
              <a:t>Natural Rights</a:t>
            </a:r>
            <a:r>
              <a:rPr lang="en-US" sz="2800" dirty="0">
                <a:effectLst/>
              </a:rPr>
              <a:t>: All people have the right to life, liberty, and property </a:t>
            </a:r>
          </a:p>
          <a:p>
            <a:pPr lvl="2"/>
            <a:r>
              <a:rPr lang="en-US" sz="2600" dirty="0">
                <a:effectLst/>
              </a:rPr>
              <a:t>Thomas Jefferson said: Life, liberty and the pursuit of happiness</a:t>
            </a:r>
          </a:p>
          <a:p>
            <a:pPr lvl="1"/>
            <a:r>
              <a:rPr lang="en-US" sz="2800" b="1" dirty="0">
                <a:effectLst/>
              </a:rPr>
              <a:t>Social Contract:</a:t>
            </a:r>
            <a:r>
              <a:rPr lang="en-US" sz="2800" dirty="0">
                <a:effectLst/>
              </a:rPr>
              <a:t> If government does not meet the needs of the people, then the people have a right to overthrow the government or break the contract</a:t>
            </a:r>
          </a:p>
          <a:p>
            <a:endParaRPr lang="en-US" dirty="0"/>
          </a:p>
        </p:txBody>
      </p:sp>
    </p:spTree>
    <p:extLst>
      <p:ext uri="{BB962C8B-B14F-4D97-AF65-F5344CB8AC3E}">
        <p14:creationId xmlns:p14="http://schemas.microsoft.com/office/powerpoint/2010/main" val="1190196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pPr marL="457200" lvl="0" indent="-457200">
              <a:buFont typeface="+mj-lt"/>
              <a:buAutoNum type="arabicPeriod"/>
            </a:pPr>
            <a:r>
              <a:rPr lang="en-US" dirty="0">
                <a:effectLst/>
              </a:rPr>
              <a:t>Who wrote the Declaration of Independence?</a:t>
            </a:r>
          </a:p>
          <a:p>
            <a:pPr marL="457200" lvl="0" indent="-457200">
              <a:buFont typeface="+mj-lt"/>
              <a:buAutoNum type="arabicPeriod"/>
            </a:pPr>
            <a:r>
              <a:rPr lang="en-US" dirty="0">
                <a:effectLst/>
              </a:rPr>
              <a:t>What group helped write the Declaration of Independence?</a:t>
            </a:r>
          </a:p>
          <a:p>
            <a:pPr marL="457200" lvl="0" indent="-457200">
              <a:buFont typeface="+mj-lt"/>
              <a:buAutoNum type="arabicPeriod"/>
            </a:pPr>
            <a:r>
              <a:rPr lang="en-US" dirty="0">
                <a:effectLst/>
              </a:rPr>
              <a:t>List the members of the Committee of Five?</a:t>
            </a:r>
          </a:p>
          <a:p>
            <a:pPr marL="457200" lvl="0" indent="-457200">
              <a:buFont typeface="+mj-lt"/>
              <a:buAutoNum type="arabicPeriod"/>
            </a:pPr>
            <a:r>
              <a:rPr lang="en-US" dirty="0">
                <a:effectLst/>
              </a:rPr>
              <a:t>What individual influenced Thomas Jefferson and the Committee of Five, when writing the Declaration of Independence?</a:t>
            </a:r>
          </a:p>
          <a:p>
            <a:pPr marL="457200" lvl="0" indent="-457200">
              <a:buFont typeface="+mj-lt"/>
              <a:buAutoNum type="arabicPeriod"/>
            </a:pPr>
            <a:r>
              <a:rPr lang="en-US" dirty="0">
                <a:effectLst/>
              </a:rPr>
              <a:t>What was the significance of John Locke’s Natural Rights?</a:t>
            </a:r>
          </a:p>
          <a:p>
            <a:pPr marL="457200" lvl="0" indent="-457200">
              <a:buFont typeface="+mj-lt"/>
              <a:buAutoNum type="arabicPeriod"/>
            </a:pPr>
            <a:r>
              <a:rPr lang="en-US" dirty="0">
                <a:effectLst/>
              </a:rPr>
              <a:t>What was the significance of John Locke’s Social Contract?</a:t>
            </a:r>
          </a:p>
          <a:p>
            <a:endParaRPr lang="en-US" dirty="0"/>
          </a:p>
        </p:txBody>
      </p:sp>
    </p:spTree>
    <p:extLst>
      <p:ext uri="{BB962C8B-B14F-4D97-AF65-F5344CB8AC3E}">
        <p14:creationId xmlns:p14="http://schemas.microsoft.com/office/powerpoint/2010/main" val="1167938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4337830" cy="6135974"/>
          </a:xfrm>
        </p:spPr>
        <p:txBody>
          <a:bodyPr>
            <a:normAutofit/>
          </a:bodyPr>
          <a:lstStyle/>
          <a:p>
            <a:r>
              <a:rPr lang="en-US" dirty="0"/>
              <a:t>How could </a:t>
            </a:r>
            <a:br>
              <a:rPr lang="en-US" dirty="0"/>
            </a:br>
            <a:r>
              <a:rPr lang="en-US" dirty="0"/>
              <a:t>these two politicians help America Win the Revolutionary War?</a:t>
            </a:r>
          </a:p>
        </p:txBody>
      </p:sp>
      <p:pic>
        <p:nvPicPr>
          <p:cNvPr id="5128" name="Picture 8" descr="Image result for john adams"/>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274569" y="0"/>
            <a:ext cx="391743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benjamin frank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830" y="0"/>
            <a:ext cx="39367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23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478" y="383700"/>
            <a:ext cx="6365772" cy="1326321"/>
          </a:xfrm>
        </p:spPr>
        <p:txBody>
          <a:bodyPr/>
          <a:lstStyle/>
          <a:p>
            <a:r>
              <a:rPr lang="en-US" dirty="0">
                <a:effectLst/>
              </a:rPr>
              <a:t>The French Alliance (SSUSH4b)</a:t>
            </a:r>
            <a:endParaRPr lang="en-US" dirty="0"/>
          </a:p>
        </p:txBody>
      </p:sp>
      <p:sp>
        <p:nvSpPr>
          <p:cNvPr id="3" name="Content Placeholder 2"/>
          <p:cNvSpPr>
            <a:spLocks noGrp="1"/>
          </p:cNvSpPr>
          <p:nvPr>
            <p:ph idx="1"/>
          </p:nvPr>
        </p:nvSpPr>
        <p:spPr>
          <a:xfrm>
            <a:off x="4691921" y="1663909"/>
            <a:ext cx="7150308" cy="4661940"/>
          </a:xfrm>
        </p:spPr>
        <p:txBody>
          <a:bodyPr>
            <a:normAutofit fontScale="92500"/>
          </a:bodyPr>
          <a:lstStyle/>
          <a:p>
            <a:pPr lvl="0"/>
            <a:r>
              <a:rPr lang="en-US" sz="2800" dirty="0">
                <a:effectLst/>
              </a:rPr>
              <a:t>Another turning point in the Revolutionary War was the decision by France to support the American cause. </a:t>
            </a:r>
          </a:p>
          <a:p>
            <a:pPr lvl="0"/>
            <a:r>
              <a:rPr lang="en-US" sz="2800" b="1" dirty="0">
                <a:effectLst/>
              </a:rPr>
              <a:t>Benjamin Franklin</a:t>
            </a:r>
            <a:r>
              <a:rPr lang="en-US" sz="2800" dirty="0">
                <a:effectLst/>
              </a:rPr>
              <a:t> and </a:t>
            </a:r>
            <a:r>
              <a:rPr lang="en-US" sz="2800" b="1" dirty="0">
                <a:effectLst/>
              </a:rPr>
              <a:t>John Adams</a:t>
            </a:r>
            <a:r>
              <a:rPr lang="en-US" sz="2800" dirty="0">
                <a:effectLst/>
              </a:rPr>
              <a:t> serving as the American ambassadors to France, convinced the French to form a military alliance with the Americans, and France agreed to wage war against Britain until America gained independence.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4524375" cy="6858000"/>
          </a:xfrm>
          <a:prstGeom prst="rect">
            <a:avLst/>
          </a:prstGeom>
        </p:spPr>
      </p:pic>
    </p:spTree>
    <p:extLst>
      <p:ext uri="{BB962C8B-B14F-4D97-AF65-F5344CB8AC3E}">
        <p14:creationId xmlns:p14="http://schemas.microsoft.com/office/powerpoint/2010/main" val="3359032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2" y="554182"/>
            <a:ext cx="3347593" cy="5749636"/>
          </a:xfrm>
        </p:spPr>
        <p:txBody>
          <a:bodyPr/>
          <a:lstStyle/>
          <a:p>
            <a:r>
              <a:rPr lang="en-US" dirty="0"/>
              <a:t>Why would an Artist use George Washington in their Political Cartoon?</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00884" y="0"/>
            <a:ext cx="8491116" cy="6858000"/>
          </a:xfrm>
        </p:spPr>
      </p:pic>
    </p:spTree>
    <p:extLst>
      <p:ext uri="{BB962C8B-B14F-4D97-AF65-F5344CB8AC3E}">
        <p14:creationId xmlns:p14="http://schemas.microsoft.com/office/powerpoint/2010/main" val="375742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George Washington (SSUSH4c)</a:t>
            </a:r>
            <a:endParaRPr lang="en-US" dirty="0"/>
          </a:p>
        </p:txBody>
      </p:sp>
      <p:sp>
        <p:nvSpPr>
          <p:cNvPr id="3" name="Content Placeholder 2"/>
          <p:cNvSpPr>
            <a:spLocks noGrp="1"/>
          </p:cNvSpPr>
          <p:nvPr>
            <p:ph idx="1"/>
          </p:nvPr>
        </p:nvSpPr>
        <p:spPr>
          <a:xfrm>
            <a:off x="913795" y="2096064"/>
            <a:ext cx="5529535" cy="3695136"/>
          </a:xfrm>
        </p:spPr>
        <p:txBody>
          <a:bodyPr>
            <a:normAutofit lnSpcReduction="10000"/>
          </a:bodyPr>
          <a:lstStyle/>
          <a:p>
            <a:pPr lvl="0"/>
            <a:r>
              <a:rPr lang="en-US" sz="2800" dirty="0">
                <a:effectLst/>
              </a:rPr>
              <a:t>When the American Revolution began, </a:t>
            </a:r>
            <a:r>
              <a:rPr lang="en-US" sz="2800" b="1" dirty="0">
                <a:effectLst/>
              </a:rPr>
              <a:t>George Washington</a:t>
            </a:r>
            <a:r>
              <a:rPr lang="en-US" sz="2800" dirty="0">
                <a:effectLst/>
              </a:rPr>
              <a:t> was named commander in chief of the </a:t>
            </a:r>
            <a:r>
              <a:rPr lang="en-US" sz="2800" b="1" dirty="0">
                <a:effectLst/>
              </a:rPr>
              <a:t>Continental Army</a:t>
            </a:r>
            <a:r>
              <a:rPr lang="en-US" sz="2800" dirty="0">
                <a:effectLst/>
              </a:rPr>
              <a:t>.</a:t>
            </a:r>
          </a:p>
          <a:p>
            <a:pPr lvl="0"/>
            <a:r>
              <a:rPr lang="en-US" sz="2800" dirty="0">
                <a:effectLst/>
              </a:rPr>
              <a:t>Washington was able to secure resources and train soldiers to be better than local militias. </a:t>
            </a:r>
          </a:p>
          <a:p>
            <a:endParaRPr lang="en-US" dirty="0"/>
          </a:p>
        </p:txBody>
      </p:sp>
      <p:pic>
        <p:nvPicPr>
          <p:cNvPr id="1028" name="Picture 4" descr="Image result for george washington commander of the continental army">
            <a:extLst>
              <a:ext uri="{FF2B5EF4-FFF2-40B4-BE49-F238E27FC236}">
                <a16:creationId xmlns:a16="http://schemas.microsoft.com/office/drawing/2014/main" id="{A9AF8168-05C2-4B1A-AFD0-440495415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883" y="1683489"/>
            <a:ext cx="4045269" cy="4844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540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6" y="360218"/>
            <a:ext cx="4967460" cy="1326321"/>
          </a:xfrm>
        </p:spPr>
        <p:txBody>
          <a:bodyPr/>
          <a:lstStyle/>
          <a:p>
            <a:r>
              <a:rPr lang="en-US" dirty="0">
                <a:effectLst/>
              </a:rPr>
              <a:t>Baron von Steuben (SSUSH4c)</a:t>
            </a:r>
          </a:p>
        </p:txBody>
      </p:sp>
      <p:sp>
        <p:nvSpPr>
          <p:cNvPr id="3" name="Content Placeholder 2"/>
          <p:cNvSpPr>
            <a:spLocks noGrp="1"/>
          </p:cNvSpPr>
          <p:nvPr>
            <p:ph idx="1"/>
          </p:nvPr>
        </p:nvSpPr>
        <p:spPr>
          <a:xfrm>
            <a:off x="207817" y="2096064"/>
            <a:ext cx="6650183" cy="4491772"/>
          </a:xfrm>
        </p:spPr>
        <p:txBody>
          <a:bodyPr>
            <a:normAutofit lnSpcReduction="10000"/>
          </a:bodyPr>
          <a:lstStyle/>
          <a:p>
            <a:pPr lvl="0"/>
            <a:r>
              <a:rPr lang="en-US" sz="3000" b="1" dirty="0">
                <a:effectLst/>
              </a:rPr>
              <a:t>Baron Friedrich Von Steuben</a:t>
            </a:r>
            <a:r>
              <a:rPr lang="en-US" sz="3000" dirty="0">
                <a:effectLst/>
              </a:rPr>
              <a:t>, from Prussia, helped Washington effectively used their time at Valley Forge to train the Continental army.</a:t>
            </a:r>
          </a:p>
          <a:p>
            <a:pPr lvl="0"/>
            <a:r>
              <a:rPr lang="en-US" sz="3000" dirty="0">
                <a:effectLst/>
              </a:rPr>
              <a:t>Washington and Steuben started a training program to turn inexperienced recruits into a professional military.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0547" y="2942319"/>
            <a:ext cx="2669697" cy="3645517"/>
          </a:xfrm>
          <a:prstGeom prst="rect">
            <a:avLst/>
          </a:prstGeom>
        </p:spPr>
      </p:pic>
      <p:pic>
        <p:nvPicPr>
          <p:cNvPr id="2050" name="Picture 2" descr="Image result for baron von steuben">
            <a:extLst>
              <a:ext uri="{FF2B5EF4-FFF2-40B4-BE49-F238E27FC236}">
                <a16:creationId xmlns:a16="http://schemas.microsoft.com/office/drawing/2014/main" id="{969F503B-94A5-4C58-8C46-DAAD75A697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60218"/>
            <a:ext cx="2532478" cy="3093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372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68" y="556437"/>
            <a:ext cx="5926629" cy="1326321"/>
          </a:xfrm>
        </p:spPr>
        <p:txBody>
          <a:bodyPr>
            <a:normAutofit/>
          </a:bodyPr>
          <a:lstStyle/>
          <a:p>
            <a:r>
              <a:rPr lang="en-US" dirty="0">
                <a:effectLst/>
              </a:rPr>
              <a:t>Marquis de </a:t>
            </a:r>
            <a:r>
              <a:rPr lang="en-US" dirty="0" err="1">
                <a:effectLst/>
              </a:rPr>
              <a:t>LaFayette</a:t>
            </a:r>
            <a:r>
              <a:rPr lang="en-US" dirty="0">
                <a:effectLst/>
              </a:rPr>
              <a:t> (SSUSH4c)</a:t>
            </a:r>
            <a:endParaRPr lang="en-US" dirty="0"/>
          </a:p>
        </p:txBody>
      </p:sp>
      <p:sp>
        <p:nvSpPr>
          <p:cNvPr id="3" name="Content Placeholder 2"/>
          <p:cNvSpPr>
            <a:spLocks noGrp="1"/>
          </p:cNvSpPr>
          <p:nvPr>
            <p:ph idx="1"/>
          </p:nvPr>
        </p:nvSpPr>
        <p:spPr>
          <a:xfrm>
            <a:off x="776658" y="2457569"/>
            <a:ext cx="5677247" cy="4301837"/>
          </a:xfrm>
        </p:spPr>
        <p:txBody>
          <a:bodyPr/>
          <a:lstStyle/>
          <a:p>
            <a:r>
              <a:rPr lang="en-US" sz="2800" b="1" dirty="0">
                <a:effectLst/>
              </a:rPr>
              <a:t>Marquis de Lafayette</a:t>
            </a:r>
            <a:r>
              <a:rPr lang="en-US" sz="2800" dirty="0">
                <a:effectLst/>
              </a:rPr>
              <a:t> was a French soldier that commanded American troops and fought battles in many colonies</a:t>
            </a:r>
          </a:p>
          <a:p>
            <a:endParaRPr lang="en-US" dirty="0"/>
          </a:p>
        </p:txBody>
      </p:sp>
      <p:pic>
        <p:nvPicPr>
          <p:cNvPr id="3074" name="Picture 2" descr="Image result for marquis de lafayette">
            <a:extLst>
              <a:ext uri="{FF2B5EF4-FFF2-40B4-BE49-F238E27FC236}">
                <a16:creationId xmlns:a16="http://schemas.microsoft.com/office/drawing/2014/main" id="{4E8F2B44-B7C7-4EB5-9FD0-D6025F4B72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1429" y="556437"/>
            <a:ext cx="4140141" cy="583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9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936673"/>
          </a:xfrm>
        </p:spPr>
        <p:txBody>
          <a:bodyPr/>
          <a:lstStyle/>
          <a:p>
            <a:r>
              <a:rPr lang="en-US" dirty="0"/>
              <a:t>What is the Main Idea of the Next 3 Images?</a:t>
            </a:r>
          </a:p>
        </p:txBody>
      </p:sp>
    </p:spTree>
    <p:extLst>
      <p:ext uri="{BB962C8B-B14F-4D97-AF65-F5344CB8AC3E}">
        <p14:creationId xmlns:p14="http://schemas.microsoft.com/office/powerpoint/2010/main" val="498496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64" y="0"/>
            <a:ext cx="12233563" cy="6858000"/>
          </a:xfrm>
        </p:spPr>
      </p:pic>
    </p:spTree>
    <p:extLst>
      <p:ext uri="{BB962C8B-B14F-4D97-AF65-F5344CB8AC3E}">
        <p14:creationId xmlns:p14="http://schemas.microsoft.com/office/powerpoint/2010/main" val="45341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269672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3420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275497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Valley Forge (SSUSH4c)</a:t>
            </a:r>
            <a:endParaRPr lang="en-US" dirty="0"/>
          </a:p>
        </p:txBody>
      </p:sp>
      <p:sp>
        <p:nvSpPr>
          <p:cNvPr id="3" name="Content Placeholder 2"/>
          <p:cNvSpPr>
            <a:spLocks noGrp="1"/>
          </p:cNvSpPr>
          <p:nvPr>
            <p:ph idx="1"/>
          </p:nvPr>
        </p:nvSpPr>
        <p:spPr>
          <a:xfrm>
            <a:off x="913794" y="2096063"/>
            <a:ext cx="10793523" cy="4424657"/>
          </a:xfrm>
        </p:spPr>
        <p:txBody>
          <a:bodyPr>
            <a:normAutofit/>
          </a:bodyPr>
          <a:lstStyle/>
          <a:p>
            <a:pPr lvl="0"/>
            <a:r>
              <a:rPr lang="en-US" sz="2800" b="1" dirty="0">
                <a:effectLst/>
              </a:rPr>
              <a:t>Valley Forge:</a:t>
            </a:r>
            <a:r>
              <a:rPr lang="en-US" sz="2800" dirty="0">
                <a:effectLst/>
              </a:rPr>
              <a:t> Washington and his troops spent the winter of 1777–1778 in Valley Forge, Pennsylvania. </a:t>
            </a:r>
          </a:p>
          <a:p>
            <a:pPr lvl="0"/>
            <a:r>
              <a:rPr lang="en-US" sz="2800" dirty="0">
                <a:effectLst/>
              </a:rPr>
              <a:t>The troops spent six months at Valley Forge</a:t>
            </a:r>
          </a:p>
          <a:p>
            <a:pPr lvl="0"/>
            <a:r>
              <a:rPr lang="en-US" sz="2800" dirty="0">
                <a:effectLst/>
              </a:rPr>
              <a:t>At Valley Forge the army faced problems with housing, food, clothing, disease and cold weather. </a:t>
            </a:r>
          </a:p>
          <a:p>
            <a:pPr lvl="0"/>
            <a:r>
              <a:rPr lang="en-US" sz="2800" dirty="0">
                <a:effectLst/>
              </a:rPr>
              <a:t>Yet, Washington with the help of Baron von Steuben was able to turn the Continental Army into a stronger military force.</a:t>
            </a:r>
          </a:p>
          <a:p>
            <a:endParaRPr lang="en-US" dirty="0"/>
          </a:p>
        </p:txBody>
      </p:sp>
    </p:spTree>
    <p:extLst>
      <p:ext uri="{BB962C8B-B14F-4D97-AF65-F5344CB8AC3E}">
        <p14:creationId xmlns:p14="http://schemas.microsoft.com/office/powerpoint/2010/main" val="2459751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1223329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770418"/>
          </a:xfrm>
        </p:spPr>
        <p:txBody>
          <a:bodyPr/>
          <a:lstStyle/>
          <a:p>
            <a:r>
              <a:rPr lang="en-US" dirty="0"/>
              <a:t>Which of the Next Three Images is The most Historically Accurate?</a:t>
            </a:r>
          </a:p>
        </p:txBody>
      </p:sp>
    </p:spTree>
    <p:extLst>
      <p:ext uri="{BB962C8B-B14F-4D97-AF65-F5344CB8AC3E}">
        <p14:creationId xmlns:p14="http://schemas.microsoft.com/office/powerpoint/2010/main" val="4081434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845042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5182" y="0"/>
            <a:ext cx="10598727" cy="6858000"/>
          </a:xfrm>
        </p:spPr>
      </p:pic>
    </p:spTree>
    <p:extLst>
      <p:ext uri="{BB962C8B-B14F-4D97-AF65-F5344CB8AC3E}">
        <p14:creationId xmlns:p14="http://schemas.microsoft.com/office/powerpoint/2010/main" val="334011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ashington facing lef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80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Battle of Trenton (SSUSH4d)</a:t>
            </a:r>
            <a:endParaRPr lang="en-US" dirty="0"/>
          </a:p>
        </p:txBody>
      </p:sp>
      <p:sp>
        <p:nvSpPr>
          <p:cNvPr id="3" name="Content Placeholder 2"/>
          <p:cNvSpPr>
            <a:spLocks noGrp="1"/>
          </p:cNvSpPr>
          <p:nvPr>
            <p:ph idx="1"/>
          </p:nvPr>
        </p:nvSpPr>
        <p:spPr>
          <a:xfrm>
            <a:off x="913795" y="2096063"/>
            <a:ext cx="10353762" cy="4379687"/>
          </a:xfrm>
        </p:spPr>
        <p:txBody>
          <a:bodyPr>
            <a:normAutofit/>
          </a:bodyPr>
          <a:lstStyle/>
          <a:p>
            <a:pPr lvl="0"/>
            <a:r>
              <a:rPr lang="en-US" sz="2800" dirty="0">
                <a:effectLst/>
              </a:rPr>
              <a:t>In December 1776, Washington made a daring move. He surprised his enemy by</a:t>
            </a:r>
            <a:r>
              <a:rPr lang="en-US" sz="2800" b="1" dirty="0">
                <a:effectLst/>
              </a:rPr>
              <a:t> crossing the Delaware River </a:t>
            </a:r>
            <a:r>
              <a:rPr lang="en-US" sz="2800" dirty="0">
                <a:effectLst/>
              </a:rPr>
              <a:t>on Christmas night and attacking the </a:t>
            </a:r>
            <a:r>
              <a:rPr lang="en-US" sz="2800" b="1" dirty="0">
                <a:effectLst/>
              </a:rPr>
              <a:t>Hessians</a:t>
            </a:r>
            <a:r>
              <a:rPr lang="en-US" sz="2800" dirty="0">
                <a:effectLst/>
              </a:rPr>
              <a:t> (Germans hired to fight for the British) and subsequent </a:t>
            </a:r>
            <a:r>
              <a:rPr lang="en-US" sz="2800" b="1" dirty="0">
                <a:effectLst/>
              </a:rPr>
              <a:t>Battle of Trenton</a:t>
            </a:r>
            <a:r>
              <a:rPr lang="en-US" sz="2800" dirty="0">
                <a:effectLst/>
              </a:rPr>
              <a:t> (New Jersey).</a:t>
            </a:r>
          </a:p>
          <a:p>
            <a:pPr lvl="0"/>
            <a:r>
              <a:rPr lang="en-US" sz="2800" dirty="0">
                <a:effectLst/>
              </a:rPr>
              <a:t>Washington's victory in New Jersey greatly lifted American morale and gave people hope that, perhaps, the revolution could actually succeed.</a:t>
            </a:r>
          </a:p>
          <a:p>
            <a:endParaRPr lang="en-US" dirty="0"/>
          </a:p>
        </p:txBody>
      </p:sp>
    </p:spTree>
    <p:extLst>
      <p:ext uri="{BB962C8B-B14F-4D97-AF65-F5344CB8AC3E}">
        <p14:creationId xmlns:p14="http://schemas.microsoft.com/office/powerpoint/2010/main" val="2165425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pPr marL="457200" lvl="0" indent="-457200">
              <a:buFont typeface="+mj-lt"/>
              <a:buAutoNum type="arabicPeriod"/>
            </a:pPr>
            <a:r>
              <a:rPr lang="en-US" dirty="0">
                <a:effectLst/>
              </a:rPr>
              <a:t>How did Benjamin Franklin and John Adams impact the American Revolution?</a:t>
            </a:r>
          </a:p>
          <a:p>
            <a:pPr marL="457200" lvl="0" indent="-457200">
              <a:buFont typeface="+mj-lt"/>
              <a:buAutoNum type="arabicPeriod"/>
            </a:pPr>
            <a:r>
              <a:rPr lang="en-US" dirty="0">
                <a:effectLst/>
              </a:rPr>
              <a:t>What was the role of George Washington during the American Revolution?</a:t>
            </a:r>
          </a:p>
          <a:p>
            <a:pPr marL="457200" lvl="0" indent="-457200">
              <a:buFont typeface="+mj-lt"/>
              <a:buAutoNum type="arabicPeriod"/>
            </a:pPr>
            <a:r>
              <a:rPr lang="en-US" dirty="0">
                <a:effectLst/>
              </a:rPr>
              <a:t>What was the significance of Baron von Steuben?</a:t>
            </a:r>
          </a:p>
          <a:p>
            <a:pPr marL="457200" lvl="0" indent="-457200">
              <a:buFont typeface="+mj-lt"/>
              <a:buAutoNum type="arabicPeriod"/>
            </a:pPr>
            <a:r>
              <a:rPr lang="en-US" dirty="0">
                <a:effectLst/>
              </a:rPr>
              <a:t>What was the significance of Marquis de </a:t>
            </a:r>
            <a:r>
              <a:rPr lang="en-US" dirty="0" err="1">
                <a:effectLst/>
              </a:rPr>
              <a:t>LaFayette</a:t>
            </a:r>
            <a:r>
              <a:rPr lang="en-US" dirty="0">
                <a:effectLst/>
              </a:rPr>
              <a:t>?</a:t>
            </a:r>
          </a:p>
          <a:p>
            <a:pPr marL="457200" lvl="0" indent="-457200">
              <a:buFont typeface="+mj-lt"/>
              <a:buAutoNum type="arabicPeriod"/>
            </a:pPr>
            <a:r>
              <a:rPr lang="en-US" dirty="0">
                <a:effectLst/>
              </a:rPr>
              <a:t>What was the significance of Valley Forge?</a:t>
            </a:r>
          </a:p>
          <a:p>
            <a:pPr marL="457200" lvl="0" indent="-457200">
              <a:buFont typeface="+mj-lt"/>
              <a:buAutoNum type="arabicPeriod"/>
            </a:pPr>
            <a:r>
              <a:rPr lang="en-US" dirty="0">
                <a:effectLst/>
              </a:rPr>
              <a:t>What was the geographic significance of the Battle of Trenton?</a:t>
            </a:r>
          </a:p>
        </p:txBody>
      </p:sp>
    </p:spTree>
    <p:extLst>
      <p:ext uri="{BB962C8B-B14F-4D97-AF65-F5344CB8AC3E}">
        <p14:creationId xmlns:p14="http://schemas.microsoft.com/office/powerpoint/2010/main" val="157034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French and Indian War (SSUSH3a)</a:t>
            </a:r>
            <a:endParaRPr lang="en-US" dirty="0"/>
          </a:p>
        </p:txBody>
      </p:sp>
      <p:sp>
        <p:nvSpPr>
          <p:cNvPr id="3" name="Content Placeholder 2"/>
          <p:cNvSpPr>
            <a:spLocks noGrp="1"/>
          </p:cNvSpPr>
          <p:nvPr>
            <p:ph idx="1"/>
          </p:nvPr>
        </p:nvSpPr>
        <p:spPr/>
        <p:txBody>
          <a:bodyPr>
            <a:normAutofit fontScale="92500"/>
          </a:bodyPr>
          <a:lstStyle/>
          <a:p>
            <a:pPr lvl="0"/>
            <a:r>
              <a:rPr lang="en-US" sz="2800" dirty="0"/>
              <a:t>The desire for territory produced by mercantilism also meant that nations ended up fighting over land and resources. </a:t>
            </a:r>
          </a:p>
          <a:p>
            <a:pPr lvl="0"/>
            <a:r>
              <a:rPr lang="en-US" sz="2800" dirty="0"/>
              <a:t>As British colonists moved west into the Ohio Valley, they found themselves fighting French settlers and Native Americans. </a:t>
            </a:r>
          </a:p>
          <a:p>
            <a:pPr lvl="0"/>
            <a:r>
              <a:rPr lang="en-US" sz="2800" dirty="0"/>
              <a:t>In 1754, this tension between French and British colonials resulted in the </a:t>
            </a:r>
            <a:r>
              <a:rPr lang="en-US" sz="2800" b="1" dirty="0"/>
              <a:t>French and Indian War</a:t>
            </a:r>
            <a:r>
              <a:rPr lang="en-US" sz="2800" dirty="0"/>
              <a:t>.</a:t>
            </a:r>
          </a:p>
          <a:p>
            <a:endParaRPr lang="en-US" dirty="0"/>
          </a:p>
        </p:txBody>
      </p:sp>
    </p:spTree>
    <p:extLst>
      <p:ext uri="{BB962C8B-B14F-4D97-AF65-F5344CB8AC3E}">
        <p14:creationId xmlns:p14="http://schemas.microsoft.com/office/powerpoint/2010/main" val="1597592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6296891" cy="6858000"/>
          </a:xfrm>
        </p:spPr>
      </p:pic>
      <p:pic>
        <p:nvPicPr>
          <p:cNvPr id="8194" name="Picture 2" descr="Image result for New York Colonial map Battle of Sarato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890" y="0"/>
            <a:ext cx="58951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73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Battle of Saratoga British trapped in fore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586047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westpoint.edu/history/SiteAssets/SitePages/American%20Revolution/21BemisHeights.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0472" y="0"/>
            <a:ext cx="633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65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Battle of Saratoga (SSUSH4d)</a:t>
            </a:r>
            <a:endParaRPr lang="en-US" dirty="0"/>
          </a:p>
        </p:txBody>
      </p:sp>
      <p:sp>
        <p:nvSpPr>
          <p:cNvPr id="3" name="Content Placeholder 2"/>
          <p:cNvSpPr>
            <a:spLocks noGrp="1"/>
          </p:cNvSpPr>
          <p:nvPr>
            <p:ph idx="1"/>
          </p:nvPr>
        </p:nvSpPr>
        <p:spPr/>
        <p:txBody>
          <a:bodyPr/>
          <a:lstStyle/>
          <a:p>
            <a:pPr lvl="0"/>
            <a:r>
              <a:rPr lang="en-US" sz="2800" dirty="0">
                <a:effectLst/>
              </a:rPr>
              <a:t>The British plan to defeat the rebellious Americans was to take control of New York, which would drive a wedge between New England and the rest of the colonies. </a:t>
            </a:r>
          </a:p>
          <a:p>
            <a:pPr lvl="0"/>
            <a:r>
              <a:rPr lang="en-US" sz="2800" dirty="0">
                <a:effectLst/>
              </a:rPr>
              <a:t>British troops are trapped at Saratoga, New York and are waiting for British reinforcements.</a:t>
            </a:r>
          </a:p>
          <a:p>
            <a:pPr marL="0" indent="0">
              <a:buNone/>
            </a:pPr>
            <a:endParaRPr lang="en-US" dirty="0"/>
          </a:p>
        </p:txBody>
      </p:sp>
    </p:spTree>
    <p:extLst>
      <p:ext uri="{BB962C8B-B14F-4D97-AF65-F5344CB8AC3E}">
        <p14:creationId xmlns:p14="http://schemas.microsoft.com/office/powerpoint/2010/main" val="4034676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Battle of Saratoga (SSUSH4d)</a:t>
            </a:r>
            <a:endParaRPr lang="en-US" dirty="0"/>
          </a:p>
        </p:txBody>
      </p:sp>
      <p:sp>
        <p:nvSpPr>
          <p:cNvPr id="3" name="Content Placeholder 2"/>
          <p:cNvSpPr>
            <a:spLocks noGrp="1"/>
          </p:cNvSpPr>
          <p:nvPr>
            <p:ph idx="1"/>
          </p:nvPr>
        </p:nvSpPr>
        <p:spPr>
          <a:xfrm>
            <a:off x="913795" y="2096064"/>
            <a:ext cx="10718572" cy="4469628"/>
          </a:xfrm>
        </p:spPr>
        <p:txBody>
          <a:bodyPr>
            <a:normAutofit/>
          </a:bodyPr>
          <a:lstStyle/>
          <a:p>
            <a:pPr lvl="0"/>
            <a:r>
              <a:rPr lang="en-US" sz="2800" dirty="0">
                <a:effectLst/>
              </a:rPr>
              <a:t>Two geographic advantages of the Colonist</a:t>
            </a:r>
          </a:p>
          <a:p>
            <a:pPr lvl="1"/>
            <a:r>
              <a:rPr lang="en-US" sz="2800" dirty="0">
                <a:effectLst/>
              </a:rPr>
              <a:t>The British reinforcement from Canada were slowed due to the mountains of New York</a:t>
            </a:r>
          </a:p>
          <a:p>
            <a:pPr lvl="1"/>
            <a:r>
              <a:rPr lang="en-US" sz="2800" dirty="0">
                <a:effectLst/>
              </a:rPr>
              <a:t>Controlling the high ground at Bemis Heights with fortifications at the Hudson River </a:t>
            </a:r>
          </a:p>
          <a:p>
            <a:pPr lvl="0"/>
            <a:r>
              <a:rPr lang="en-US" sz="2800" dirty="0">
                <a:effectLst/>
              </a:rPr>
              <a:t>This victory is considered a turning point in the American Revolution because it signaled to France that the Americans had a chance of winning.</a:t>
            </a:r>
          </a:p>
          <a:p>
            <a:endParaRPr lang="en-US" dirty="0"/>
          </a:p>
        </p:txBody>
      </p:sp>
    </p:spTree>
    <p:extLst>
      <p:ext uri="{BB962C8B-B14F-4D97-AF65-F5344CB8AC3E}">
        <p14:creationId xmlns:p14="http://schemas.microsoft.com/office/powerpoint/2010/main" val="4240224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1999" cy="6858000"/>
          </a:xfrm>
        </p:spPr>
      </p:pic>
    </p:spTree>
    <p:extLst>
      <p:ext uri="{BB962C8B-B14F-4D97-AF65-F5344CB8AC3E}">
        <p14:creationId xmlns:p14="http://schemas.microsoft.com/office/powerpoint/2010/main" val="1014806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4068981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Battle of Yorktown (SSUSH4d)</a:t>
            </a:r>
            <a:endParaRPr lang="en-US" dirty="0"/>
          </a:p>
        </p:txBody>
      </p:sp>
      <p:sp>
        <p:nvSpPr>
          <p:cNvPr id="3" name="Content Placeholder 2"/>
          <p:cNvSpPr>
            <a:spLocks noGrp="1"/>
          </p:cNvSpPr>
          <p:nvPr>
            <p:ph idx="1"/>
          </p:nvPr>
        </p:nvSpPr>
        <p:spPr>
          <a:xfrm>
            <a:off x="419726" y="2096064"/>
            <a:ext cx="11512444" cy="4469628"/>
          </a:xfrm>
        </p:spPr>
        <p:txBody>
          <a:bodyPr>
            <a:normAutofit fontScale="92500"/>
          </a:bodyPr>
          <a:lstStyle/>
          <a:p>
            <a:pPr lvl="0"/>
            <a:r>
              <a:rPr lang="en-US" sz="2800" dirty="0">
                <a:effectLst/>
              </a:rPr>
              <a:t>Britain’s plan to counter the French–American alliance was to have </a:t>
            </a:r>
            <a:r>
              <a:rPr lang="en-US" sz="2800" b="1" dirty="0">
                <a:effectLst/>
              </a:rPr>
              <a:t>General Charles Cornwallis </a:t>
            </a:r>
            <a:r>
              <a:rPr lang="en-US" sz="2800" dirty="0">
                <a:effectLst/>
              </a:rPr>
              <a:t>move the war to the southern states to try to separate those colonies from</a:t>
            </a:r>
            <a:r>
              <a:rPr lang="en-US" sz="2800" b="1" dirty="0">
                <a:effectLst/>
              </a:rPr>
              <a:t> </a:t>
            </a:r>
            <a:r>
              <a:rPr lang="en-US" sz="2800" dirty="0">
                <a:effectLst/>
              </a:rPr>
              <a:t>revolutionary forces in the North. </a:t>
            </a:r>
          </a:p>
          <a:p>
            <a:pPr lvl="0"/>
            <a:r>
              <a:rPr lang="en-US" sz="2800" dirty="0">
                <a:effectLst/>
              </a:rPr>
              <a:t>At the Battle of </a:t>
            </a:r>
            <a:r>
              <a:rPr lang="en-US" sz="2800" b="1" dirty="0">
                <a:effectLst/>
              </a:rPr>
              <a:t>Yorktown</a:t>
            </a:r>
            <a:r>
              <a:rPr lang="en-US" sz="2800" dirty="0">
                <a:effectLst/>
              </a:rPr>
              <a:t>, the British forces were attacked by the combined French and American armies and a French fleet.</a:t>
            </a:r>
          </a:p>
          <a:p>
            <a:pPr lvl="0"/>
            <a:r>
              <a:rPr lang="en-US" sz="2800" dirty="0">
                <a:effectLst/>
              </a:rPr>
              <a:t>The combined attack trapped the British forces on a peninsula. Cut-off from any reinforcements, Cornwallis was forced to surrender, and the American Revolution came to an end in North America.</a:t>
            </a:r>
          </a:p>
          <a:p>
            <a:pPr marL="0" indent="0">
              <a:buNone/>
            </a:pPr>
            <a:endParaRPr lang="en-US" dirty="0"/>
          </a:p>
        </p:txBody>
      </p:sp>
    </p:spTree>
    <p:extLst>
      <p:ext uri="{BB962C8B-B14F-4D97-AF65-F5344CB8AC3E}">
        <p14:creationId xmlns:p14="http://schemas.microsoft.com/office/powerpoint/2010/main" val="1734255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79882"/>
            <a:ext cx="10353761" cy="1004341"/>
          </a:xfrm>
        </p:spPr>
        <p:txBody>
          <a:bodyPr/>
          <a:lstStyle/>
          <a:p>
            <a:r>
              <a:rPr lang="en-US" dirty="0"/>
              <a:t>Primary Source Analysis</a:t>
            </a:r>
          </a:p>
        </p:txBody>
      </p:sp>
      <p:sp>
        <p:nvSpPr>
          <p:cNvPr id="3" name="Content Placeholder 2"/>
          <p:cNvSpPr>
            <a:spLocks noGrp="1"/>
          </p:cNvSpPr>
          <p:nvPr>
            <p:ph idx="1"/>
          </p:nvPr>
        </p:nvSpPr>
        <p:spPr>
          <a:xfrm>
            <a:off x="119921" y="1484026"/>
            <a:ext cx="11887200" cy="5261548"/>
          </a:xfrm>
        </p:spPr>
        <p:txBody>
          <a:bodyPr>
            <a:normAutofit/>
          </a:bodyPr>
          <a:lstStyle/>
          <a:p>
            <a:r>
              <a:rPr lang="en-US" sz="2400" dirty="0">
                <a:effectLst/>
              </a:rPr>
              <a:t>Despite their low positions in society, women did participate. On the home front, they sewed uniforms and knitted stockings for the soldiers. With their husbands away fighting, some women had to take over as weavers, carpenters, blacksmiths, or shipbuilders. Others transformed their homes into hospitals for the wounded.  </a:t>
            </a:r>
          </a:p>
          <a:p>
            <a:r>
              <a:rPr lang="en-US" sz="2400" dirty="0">
                <a:effectLst/>
              </a:rPr>
              <a:t>Both men and women fought on the battlefield. Hundreds of women served as nurses, laundresses, cooks . . . there were some that actually engaged in battle . . . Deborah Sampson put on men’s clothing and called herself Robert </a:t>
            </a:r>
            <a:r>
              <a:rPr lang="en-US" sz="2400" dirty="0" err="1">
                <a:effectLst/>
              </a:rPr>
              <a:t>Shirtliffe</a:t>
            </a:r>
            <a:r>
              <a:rPr lang="en-US" sz="2400" dirty="0">
                <a:effectLst/>
              </a:rPr>
              <a:t> in order to enlist in the Army. “Robert </a:t>
            </a:r>
            <a:r>
              <a:rPr lang="en-US" sz="2400" dirty="0" err="1">
                <a:effectLst/>
              </a:rPr>
              <a:t>Shirtliffe</a:t>
            </a:r>
            <a:r>
              <a:rPr lang="en-US" sz="2400" dirty="0">
                <a:effectLst/>
              </a:rPr>
              <a:t>” fought courageously; “his” company defeated marauding Indians north of Ticonderoga. </a:t>
            </a:r>
          </a:p>
          <a:p>
            <a:pPr lvl="1"/>
            <a:r>
              <a:rPr lang="en-US" sz="2400" dirty="0">
                <a:effectLst/>
              </a:rPr>
              <a:t>Source—Tina Ann Nguyen, “American </a:t>
            </a:r>
            <a:r>
              <a:rPr lang="en-US" sz="2400" dirty="0" err="1">
                <a:effectLst/>
              </a:rPr>
              <a:t>Athenas</a:t>
            </a:r>
            <a:r>
              <a:rPr lang="en-US" sz="2400" dirty="0">
                <a:effectLst/>
              </a:rPr>
              <a:t>: Women in the Revolution”</a:t>
            </a:r>
          </a:p>
          <a:p>
            <a:endParaRPr lang="en-US" dirty="0"/>
          </a:p>
        </p:txBody>
      </p:sp>
    </p:spTree>
    <p:extLst>
      <p:ext uri="{BB962C8B-B14F-4D97-AF65-F5344CB8AC3E}">
        <p14:creationId xmlns:p14="http://schemas.microsoft.com/office/powerpoint/2010/main" val="1671982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American revolution women"/>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 y="0"/>
            <a:ext cx="58578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American revolution wom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7875" y="-1"/>
            <a:ext cx="633412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16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Roles of Women (SSUSH4e)</a:t>
            </a:r>
            <a:endParaRPr lang="en-US" dirty="0"/>
          </a:p>
        </p:txBody>
      </p:sp>
      <p:sp>
        <p:nvSpPr>
          <p:cNvPr id="3" name="Content Placeholder 2"/>
          <p:cNvSpPr>
            <a:spLocks noGrp="1"/>
          </p:cNvSpPr>
          <p:nvPr>
            <p:ph idx="1"/>
          </p:nvPr>
        </p:nvSpPr>
        <p:spPr/>
        <p:txBody>
          <a:bodyPr/>
          <a:lstStyle/>
          <a:p>
            <a:pPr lvl="0"/>
            <a:r>
              <a:rPr lang="en-US" sz="2800" dirty="0">
                <a:effectLst/>
              </a:rPr>
              <a:t>Military encampments often included large numbers of women. They were known as “camp followers” and would wash, sew, cook, and nurse the wounded and sick in camp.</a:t>
            </a:r>
          </a:p>
          <a:p>
            <a:pPr lvl="0"/>
            <a:r>
              <a:rPr lang="en-US" sz="2800" dirty="0">
                <a:effectLst/>
              </a:rPr>
              <a:t>Other women served as spies for the Continental Army. </a:t>
            </a:r>
          </a:p>
          <a:p>
            <a:pPr lvl="0"/>
            <a:r>
              <a:rPr lang="en-US" sz="2800" dirty="0">
                <a:effectLst/>
              </a:rPr>
              <a:t>The British Army frequently hired local women to clean, cook, and sew for them. </a:t>
            </a:r>
          </a:p>
          <a:p>
            <a:pPr marL="0" indent="0">
              <a:buNone/>
            </a:pPr>
            <a:endParaRPr lang="en-US" dirty="0"/>
          </a:p>
        </p:txBody>
      </p:sp>
    </p:spTree>
    <p:extLst>
      <p:ext uri="{BB962C8B-B14F-4D97-AF65-F5344CB8AC3E}">
        <p14:creationId xmlns:p14="http://schemas.microsoft.com/office/powerpoint/2010/main" val="45505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3" y="609600"/>
            <a:ext cx="6205928" cy="1326321"/>
          </a:xfrm>
        </p:spPr>
        <p:txBody>
          <a:bodyPr>
            <a:normAutofit/>
          </a:bodyPr>
          <a:lstStyle/>
          <a:p>
            <a:r>
              <a:rPr lang="en-US" b="1" dirty="0"/>
              <a:t>The French and Indian War (SSUSH3a)</a:t>
            </a:r>
            <a:endParaRPr lang="en-US" dirty="0"/>
          </a:p>
        </p:txBody>
      </p:sp>
      <p:sp>
        <p:nvSpPr>
          <p:cNvPr id="3" name="Content Placeholder 2"/>
          <p:cNvSpPr>
            <a:spLocks noGrp="1"/>
          </p:cNvSpPr>
          <p:nvPr>
            <p:ph idx="1"/>
          </p:nvPr>
        </p:nvSpPr>
        <p:spPr>
          <a:xfrm>
            <a:off x="164893" y="2096064"/>
            <a:ext cx="7570032" cy="4761936"/>
          </a:xfrm>
        </p:spPr>
        <p:txBody>
          <a:bodyPr>
            <a:normAutofit/>
          </a:bodyPr>
          <a:lstStyle/>
          <a:p>
            <a:pPr lvl="0"/>
            <a:r>
              <a:rPr lang="en-US" sz="2800" dirty="0"/>
              <a:t>It was so named because Britain fought the war against France and its Native American allies (some Native Americans helped the British). </a:t>
            </a:r>
          </a:p>
          <a:p>
            <a:pPr lvl="0"/>
            <a:r>
              <a:rPr lang="en-US" sz="2800" dirty="0"/>
              <a:t>Native Americans tended to support the French because, as fur traders, the French built forts rather than permanent settlements.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4846" y="0"/>
            <a:ext cx="4337154" cy="6858000"/>
          </a:xfrm>
          <a:prstGeom prst="rect">
            <a:avLst/>
          </a:prstGeom>
        </p:spPr>
      </p:pic>
    </p:spTree>
    <p:extLst>
      <p:ext uri="{BB962C8B-B14F-4D97-AF65-F5344CB8AC3E}">
        <p14:creationId xmlns:p14="http://schemas.microsoft.com/office/powerpoint/2010/main" val="40082108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The Roles of American Indians (SSUSH4e)</a:t>
            </a:r>
            <a:endParaRPr lang="en-US" dirty="0"/>
          </a:p>
        </p:txBody>
      </p:sp>
      <p:sp>
        <p:nvSpPr>
          <p:cNvPr id="3" name="Content Placeholder 2"/>
          <p:cNvSpPr>
            <a:spLocks noGrp="1"/>
          </p:cNvSpPr>
          <p:nvPr>
            <p:ph idx="1"/>
          </p:nvPr>
        </p:nvSpPr>
        <p:spPr>
          <a:xfrm>
            <a:off x="913795" y="2096063"/>
            <a:ext cx="11048356" cy="4589549"/>
          </a:xfrm>
        </p:spPr>
        <p:txBody>
          <a:bodyPr>
            <a:normAutofit lnSpcReduction="10000"/>
          </a:bodyPr>
          <a:lstStyle/>
          <a:p>
            <a:pPr lvl="0"/>
            <a:r>
              <a:rPr lang="en-US" sz="2800" dirty="0">
                <a:effectLst/>
              </a:rPr>
              <a:t>American Indians found themselves in a difficult position as the colonists were fighting the British over control of North American lands. </a:t>
            </a:r>
          </a:p>
          <a:p>
            <a:pPr lvl="0"/>
            <a:r>
              <a:rPr lang="en-US" sz="2800" b="1" u="sng" dirty="0">
                <a:effectLst/>
              </a:rPr>
              <a:t>Most</a:t>
            </a:r>
            <a:r>
              <a:rPr lang="en-US" sz="2800" dirty="0">
                <a:effectLst/>
              </a:rPr>
              <a:t> of the western </a:t>
            </a:r>
            <a:r>
              <a:rPr lang="en-US" sz="2800" b="1" u="sng" dirty="0">
                <a:effectLst/>
              </a:rPr>
              <a:t>American Indians </a:t>
            </a:r>
            <a:r>
              <a:rPr lang="en-US" sz="2800" dirty="0">
                <a:effectLst/>
              </a:rPr>
              <a:t>sided with the </a:t>
            </a:r>
            <a:r>
              <a:rPr lang="en-US" sz="2800" b="1" u="sng" dirty="0">
                <a:effectLst/>
              </a:rPr>
              <a:t>British</a:t>
            </a:r>
            <a:r>
              <a:rPr lang="en-US" sz="2800" dirty="0">
                <a:effectLst/>
              </a:rPr>
              <a:t> in an effort to try to prevent further settlement in the region by American colonists- as was the policy of the British Proclamation of 1763.</a:t>
            </a:r>
          </a:p>
          <a:p>
            <a:pPr lvl="0"/>
            <a:r>
              <a:rPr lang="en-US" sz="2800" dirty="0">
                <a:effectLst/>
              </a:rPr>
              <a:t>Some Americans Indians used their knowledge of the land to help the Continental Army.</a:t>
            </a:r>
          </a:p>
          <a:p>
            <a:pPr marL="0" indent="0">
              <a:buNone/>
            </a:pPr>
            <a:endParaRPr lang="en-US" dirty="0"/>
          </a:p>
        </p:txBody>
      </p:sp>
    </p:spTree>
    <p:extLst>
      <p:ext uri="{BB962C8B-B14F-4D97-AF65-F5344CB8AC3E}">
        <p14:creationId xmlns:p14="http://schemas.microsoft.com/office/powerpoint/2010/main" val="3261866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9007566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1999" cy="6858000"/>
          </a:xfrm>
        </p:spPr>
      </p:pic>
      <p:sp>
        <p:nvSpPr>
          <p:cNvPr id="6" name="Right Arrow 5"/>
          <p:cNvSpPr/>
          <p:nvPr/>
        </p:nvSpPr>
        <p:spPr>
          <a:xfrm>
            <a:off x="290945" y="3886199"/>
            <a:ext cx="1454727" cy="10598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10356273" y="3886198"/>
            <a:ext cx="1454727" cy="10598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1184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Roles of African-Americans (SSUSH4e)</a:t>
            </a:r>
            <a:endParaRPr lang="en-US" dirty="0"/>
          </a:p>
        </p:txBody>
      </p:sp>
      <p:sp>
        <p:nvSpPr>
          <p:cNvPr id="3" name="Content Placeholder 2"/>
          <p:cNvSpPr>
            <a:spLocks noGrp="1"/>
          </p:cNvSpPr>
          <p:nvPr>
            <p:ph idx="1"/>
          </p:nvPr>
        </p:nvSpPr>
        <p:spPr>
          <a:xfrm>
            <a:off x="913794" y="2096064"/>
            <a:ext cx="11003385" cy="4484618"/>
          </a:xfrm>
        </p:spPr>
        <p:txBody>
          <a:bodyPr>
            <a:normAutofit/>
          </a:bodyPr>
          <a:lstStyle/>
          <a:p>
            <a:pPr lvl="0"/>
            <a:r>
              <a:rPr lang="en-US" sz="2800" dirty="0">
                <a:effectLst/>
              </a:rPr>
              <a:t>Enslaved and free Blacks, in many cases, viewed the American Revolution as an opportunity for expanding their own rights with the basis for revolution being a call to protect natural rights.</a:t>
            </a:r>
          </a:p>
          <a:p>
            <a:pPr lvl="0"/>
            <a:r>
              <a:rPr lang="en-US" sz="2800" dirty="0">
                <a:effectLst/>
              </a:rPr>
              <a:t>Estimates suggest at </a:t>
            </a:r>
            <a:r>
              <a:rPr lang="en-US" sz="2800">
                <a:effectLst/>
              </a:rPr>
              <a:t>least ,</a:t>
            </a:r>
            <a:r>
              <a:rPr lang="en-US" sz="2800" dirty="0">
                <a:effectLst/>
              </a:rPr>
              <a:t>000 enslaved and free Blacks fought with the Patriots. </a:t>
            </a:r>
          </a:p>
          <a:p>
            <a:pPr lvl="0"/>
            <a:r>
              <a:rPr lang="en-US" sz="2800" dirty="0">
                <a:effectLst/>
              </a:rPr>
              <a:t>However, those who fought with the Continental Army and with the colonial militia groups did not receive their freedom following the conclusion of the Revolutionary War.</a:t>
            </a:r>
          </a:p>
          <a:p>
            <a:endParaRPr lang="en-US" dirty="0"/>
          </a:p>
        </p:txBody>
      </p:sp>
    </p:spTree>
    <p:extLst>
      <p:ext uri="{BB962C8B-B14F-4D97-AF65-F5344CB8AC3E}">
        <p14:creationId xmlns:p14="http://schemas.microsoft.com/office/powerpoint/2010/main" val="2882146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Battle of yorktown headline form pape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95534" y="0"/>
            <a:ext cx="95638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470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4912"/>
            <a:ext cx="10353761" cy="1154242"/>
          </a:xfrm>
        </p:spPr>
        <p:txBody>
          <a:bodyPr/>
          <a:lstStyle/>
          <a:p>
            <a:r>
              <a:rPr lang="en-US" dirty="0"/>
              <a:t>Primary Source Analysis</a:t>
            </a:r>
          </a:p>
        </p:txBody>
      </p:sp>
      <p:sp>
        <p:nvSpPr>
          <p:cNvPr id="3" name="Content Placeholder 2"/>
          <p:cNvSpPr>
            <a:spLocks noGrp="1"/>
          </p:cNvSpPr>
          <p:nvPr>
            <p:ph idx="1"/>
          </p:nvPr>
        </p:nvSpPr>
        <p:spPr>
          <a:xfrm>
            <a:off x="329784" y="1573967"/>
            <a:ext cx="11632367" cy="5141626"/>
          </a:xfrm>
        </p:spPr>
        <p:txBody>
          <a:bodyPr>
            <a:normAutofit/>
          </a:bodyPr>
          <a:lstStyle/>
          <a:p>
            <a:r>
              <a:rPr lang="en-US" sz="2400" dirty="0">
                <a:effectLst/>
              </a:rPr>
              <a:t>Article 1: </a:t>
            </a:r>
          </a:p>
          <a:p>
            <a:r>
              <a:rPr lang="en-US" sz="2400" dirty="0">
                <a:effectLst/>
              </a:rPr>
              <a:t>His </a:t>
            </a:r>
            <a:r>
              <a:rPr lang="en-US" sz="2400" dirty="0" err="1">
                <a:effectLst/>
              </a:rPr>
              <a:t>Brittanic</a:t>
            </a:r>
            <a:r>
              <a:rPr lang="en-US" sz="2400" dirty="0">
                <a:effectLst/>
              </a:rPr>
              <a:t> (Britain) Majesty acknowledges the said United States, viz., New Hampshire, Massachusetts Bay, Rhode Island and Providence Plantations, Connecticut, New York, New Jersey, Pennsylvania, Delaware, Maryland, Virginia, North Carolina, South Carolina and Georgia, to be free sovereign and independent states, that he treats with them as such, and for himself, his heirs, and successors, relinquishes all claims to the government, propriety, and territorial rights of the same and every part thereof.</a:t>
            </a:r>
          </a:p>
          <a:p>
            <a:pPr lvl="1"/>
            <a:r>
              <a:rPr lang="en-US" sz="2400" dirty="0">
                <a:effectLst/>
              </a:rPr>
              <a:t>Source: Treaty of Paris 1783</a:t>
            </a:r>
          </a:p>
        </p:txBody>
      </p:sp>
    </p:spTree>
    <p:extLst>
      <p:ext uri="{BB962C8B-B14F-4D97-AF65-F5344CB8AC3E}">
        <p14:creationId xmlns:p14="http://schemas.microsoft.com/office/powerpoint/2010/main" val="1481656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Treaty of Paris, 1783 (SSUSH4f)</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673" y="1683327"/>
            <a:ext cx="11014363" cy="4966855"/>
          </a:xfrm>
        </p:spPr>
      </p:pic>
    </p:spTree>
    <p:extLst>
      <p:ext uri="{BB962C8B-B14F-4D97-AF65-F5344CB8AC3E}">
        <p14:creationId xmlns:p14="http://schemas.microsoft.com/office/powerpoint/2010/main" val="466364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pPr marL="457200" lvl="0" indent="-457200">
              <a:buFont typeface="+mj-lt"/>
              <a:buAutoNum type="arabicPeriod"/>
            </a:pPr>
            <a:r>
              <a:rPr lang="en-US" dirty="0">
                <a:effectLst/>
              </a:rPr>
              <a:t>What was the geographic significance of the Battle of Saratoga?</a:t>
            </a:r>
          </a:p>
          <a:p>
            <a:pPr marL="457200" lvl="0" indent="-457200">
              <a:buFont typeface="+mj-lt"/>
              <a:buAutoNum type="arabicPeriod"/>
            </a:pPr>
            <a:r>
              <a:rPr lang="en-US" dirty="0">
                <a:effectLst/>
              </a:rPr>
              <a:t>What was the geographic significance of the Battle of Yorktown?</a:t>
            </a:r>
          </a:p>
          <a:p>
            <a:pPr marL="457200" lvl="0" indent="-457200">
              <a:buFont typeface="+mj-lt"/>
              <a:buAutoNum type="arabicPeriod"/>
            </a:pPr>
            <a:r>
              <a:rPr lang="en-US" dirty="0">
                <a:effectLst/>
              </a:rPr>
              <a:t>What was the role of women during the American Revolution?</a:t>
            </a:r>
          </a:p>
          <a:p>
            <a:pPr marL="457200" lvl="0" indent="-457200">
              <a:buFont typeface="+mj-lt"/>
              <a:buAutoNum type="arabicPeriod"/>
            </a:pPr>
            <a:r>
              <a:rPr lang="en-US" dirty="0">
                <a:effectLst/>
              </a:rPr>
              <a:t>What was the role of American Indians during the American Revolution?</a:t>
            </a:r>
          </a:p>
          <a:p>
            <a:pPr marL="457200" lvl="0" indent="-457200">
              <a:buFont typeface="+mj-lt"/>
              <a:buAutoNum type="arabicPeriod"/>
            </a:pPr>
            <a:r>
              <a:rPr lang="en-US" dirty="0">
                <a:effectLst/>
              </a:rPr>
              <a:t>What was the role of enslaved and free blacks during the American Revolution?</a:t>
            </a:r>
          </a:p>
          <a:p>
            <a:pPr marL="457200" lvl="0" indent="-457200">
              <a:buFont typeface="+mj-lt"/>
              <a:buAutoNum type="arabicPeriod"/>
            </a:pPr>
            <a:r>
              <a:rPr lang="en-US" dirty="0">
                <a:effectLst/>
              </a:rPr>
              <a:t>What was the significance of the Treaty of Paris?</a:t>
            </a:r>
          </a:p>
        </p:txBody>
      </p:sp>
    </p:spTree>
    <p:extLst>
      <p:ext uri="{BB962C8B-B14F-4D97-AF65-F5344CB8AC3E}">
        <p14:creationId xmlns:p14="http://schemas.microsoft.com/office/powerpoint/2010/main" val="2524479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1763 Treaty of Paris (SSUSH3a)</a:t>
            </a:r>
            <a:endParaRPr lang="en-US" dirty="0"/>
          </a:p>
        </p:txBody>
      </p:sp>
      <p:sp>
        <p:nvSpPr>
          <p:cNvPr id="3" name="Content Placeholder 2"/>
          <p:cNvSpPr>
            <a:spLocks noGrp="1"/>
          </p:cNvSpPr>
          <p:nvPr>
            <p:ph idx="1"/>
          </p:nvPr>
        </p:nvSpPr>
        <p:spPr/>
        <p:txBody>
          <a:bodyPr/>
          <a:lstStyle/>
          <a:p>
            <a:pPr lvl="0"/>
            <a:r>
              <a:rPr lang="en-US" sz="2800" dirty="0">
                <a:effectLst/>
              </a:rPr>
              <a:t>After nine years of fighting, France, Great Britain, and Spain (a French ally) signed the </a:t>
            </a:r>
            <a:r>
              <a:rPr lang="en-US" sz="2800" b="1" dirty="0">
                <a:effectLst/>
              </a:rPr>
              <a:t>Treaty of Paris in 1763</a:t>
            </a:r>
            <a:r>
              <a:rPr lang="en-US" sz="2800" dirty="0">
                <a:effectLst/>
              </a:rPr>
              <a:t>. </a:t>
            </a:r>
          </a:p>
          <a:p>
            <a:pPr lvl="0"/>
            <a:r>
              <a:rPr lang="en-US" sz="2800" dirty="0">
                <a:effectLst/>
              </a:rPr>
              <a:t>France gave up its claims in Canada and all lands east of the Mississippi River. </a:t>
            </a:r>
          </a:p>
          <a:p>
            <a:pPr lvl="0"/>
            <a:r>
              <a:rPr lang="en-US" sz="2800" dirty="0">
                <a:effectLst/>
              </a:rPr>
              <a:t>Great Britain now stood alone as the one, true colonial power in eastern North America. </a:t>
            </a:r>
          </a:p>
          <a:p>
            <a:endParaRPr lang="en-US" dirty="0"/>
          </a:p>
        </p:txBody>
      </p:sp>
    </p:spTree>
    <p:extLst>
      <p:ext uri="{BB962C8B-B14F-4D97-AF65-F5344CB8AC3E}">
        <p14:creationId xmlns:p14="http://schemas.microsoft.com/office/powerpoint/2010/main" val="323207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1763 Treaty of Paris (SSUSH3a)</a:t>
            </a:r>
            <a:endParaRPr lang="en-US" dirty="0"/>
          </a:p>
        </p:txBody>
      </p:sp>
      <p:sp>
        <p:nvSpPr>
          <p:cNvPr id="3" name="Content Placeholder 2"/>
          <p:cNvSpPr>
            <a:spLocks noGrp="1"/>
          </p:cNvSpPr>
          <p:nvPr>
            <p:ph idx="1"/>
          </p:nvPr>
        </p:nvSpPr>
        <p:spPr>
          <a:xfrm>
            <a:off x="913795" y="2096063"/>
            <a:ext cx="10353762" cy="4394677"/>
          </a:xfrm>
        </p:spPr>
        <p:txBody>
          <a:bodyPr>
            <a:normAutofit/>
          </a:bodyPr>
          <a:lstStyle/>
          <a:p>
            <a:pPr lvl="0"/>
            <a:r>
              <a:rPr lang="en-US" sz="2800" dirty="0">
                <a:effectLst/>
              </a:rPr>
              <a:t>The British claimed they were protecting the Colonists during the War and therefore the Colonists needed to repay the British for protection. </a:t>
            </a:r>
          </a:p>
          <a:p>
            <a:pPr lvl="0"/>
            <a:r>
              <a:rPr lang="en-US" sz="2800" dirty="0">
                <a:effectLst/>
              </a:rPr>
              <a:t>Colonists and British tension grew when the English Parliament passed laws to tax the colonists to pay for the cost of keeping a large standing army in North America that would protect both Britain’s possessions and the American colonists from attacks.</a:t>
            </a:r>
          </a:p>
          <a:p>
            <a:endParaRPr lang="en-US" dirty="0"/>
          </a:p>
        </p:txBody>
      </p:sp>
    </p:spTree>
    <p:extLst>
      <p:ext uri="{BB962C8B-B14F-4D97-AF65-F5344CB8AC3E}">
        <p14:creationId xmlns:p14="http://schemas.microsoft.com/office/powerpoint/2010/main" val="84473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3" y="609600"/>
            <a:ext cx="4721902" cy="5746230"/>
          </a:xfrm>
        </p:spPr>
        <p:txBody>
          <a:bodyPr>
            <a:normAutofit/>
          </a:bodyPr>
          <a:lstStyle/>
          <a:p>
            <a:r>
              <a:rPr lang="en-US" dirty="0"/>
              <a:t>Why did the British Draw the Proclamation Line of 1763?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1666" y="0"/>
            <a:ext cx="7110334" cy="6858000"/>
          </a:xfrm>
        </p:spPr>
      </p:pic>
    </p:spTree>
    <p:extLst>
      <p:ext uri="{BB962C8B-B14F-4D97-AF65-F5344CB8AC3E}">
        <p14:creationId xmlns:p14="http://schemas.microsoft.com/office/powerpoint/2010/main" val="12755262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11769</TotalTime>
  <Words>2251</Words>
  <Application>Microsoft Office PowerPoint</Application>
  <PresentationFormat>Widescreen</PresentationFormat>
  <Paragraphs>188</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Bookman Old Style</vt:lpstr>
      <vt:lpstr>Rockwell</vt:lpstr>
      <vt:lpstr>Damask</vt:lpstr>
      <vt:lpstr>American Revolution</vt:lpstr>
      <vt:lpstr>Standards</vt:lpstr>
      <vt:lpstr>Key Concepts</vt:lpstr>
      <vt:lpstr>PowerPoint Presentation</vt:lpstr>
      <vt:lpstr>The French and Indian War (SSUSH3a)</vt:lpstr>
      <vt:lpstr>The French and Indian War (SSUSH3a)</vt:lpstr>
      <vt:lpstr>The 1763 Treaty of Paris (SSUSH3a)</vt:lpstr>
      <vt:lpstr>The 1763 Treaty of Paris (SSUSH3a)</vt:lpstr>
      <vt:lpstr>Why did the British Draw the Proclamation Line of 1763?</vt:lpstr>
      <vt:lpstr>How did the colonist respond to the British Enforced Proclamation Line?</vt:lpstr>
      <vt:lpstr>Proclamation of 1763 (SSUSH3b)</vt:lpstr>
      <vt:lpstr>Use the Cartoon to determine, Why the Colonist Are Upset?</vt:lpstr>
      <vt:lpstr>The Stamp Act (SSUSH3b)</vt:lpstr>
      <vt:lpstr>PowerPoint Presentation</vt:lpstr>
      <vt:lpstr>The Intolerable Acts (SSUSH3b)</vt:lpstr>
      <vt:lpstr>Review Questions</vt:lpstr>
      <vt:lpstr>Primary Source Analysis </vt:lpstr>
      <vt:lpstr>PowerPoint Presentation</vt:lpstr>
      <vt:lpstr>Sons And Daughters of Liberty (SSUSH3b)</vt:lpstr>
      <vt:lpstr>PowerPoint Presentation</vt:lpstr>
      <vt:lpstr>The Committees of Correspondence (SSUSH3b)</vt:lpstr>
      <vt:lpstr>Summarize the following Statements</vt:lpstr>
      <vt:lpstr>Thomas Paine’s Common Sense (SSUSH3c)</vt:lpstr>
      <vt:lpstr>Review Questions</vt:lpstr>
      <vt:lpstr>Primary Source Analysis</vt:lpstr>
      <vt:lpstr>Why would an Artist Draw the following Image?</vt:lpstr>
      <vt:lpstr>The Declaration of Independence (SSUSH4a)</vt:lpstr>
      <vt:lpstr>The Declaration of Independence (SSUSH4a)</vt:lpstr>
      <vt:lpstr>According to the Social Contract Theory, Who or what gives power to the Government? What does the government provide for the people?</vt:lpstr>
      <vt:lpstr>The Declaration of Independence (SSUSH4a)</vt:lpstr>
      <vt:lpstr>Review Questions</vt:lpstr>
      <vt:lpstr>How could  these two politicians help America Win the Revolutionary War?</vt:lpstr>
      <vt:lpstr>The French Alliance (SSUSH4b)</vt:lpstr>
      <vt:lpstr>Why would an Artist use George Washington in their Political Cartoon?</vt:lpstr>
      <vt:lpstr>George Washington (SSUSH4c)</vt:lpstr>
      <vt:lpstr>Baron von Steuben (SSUSH4c)</vt:lpstr>
      <vt:lpstr>Marquis de LaFayette (SSUSH4c)</vt:lpstr>
      <vt:lpstr>What is the Main Idea of the Next 3 Images?</vt:lpstr>
      <vt:lpstr>PowerPoint Presentation</vt:lpstr>
      <vt:lpstr>PowerPoint Presentation</vt:lpstr>
      <vt:lpstr>PowerPoint Presentation</vt:lpstr>
      <vt:lpstr>Valley Forge (SSUSH4c)</vt:lpstr>
      <vt:lpstr>PowerPoint Presentation</vt:lpstr>
      <vt:lpstr>Which of the Next Three Images is The most Historically Accurate?</vt:lpstr>
      <vt:lpstr>PowerPoint Presentation</vt:lpstr>
      <vt:lpstr>PowerPoint Presentation</vt:lpstr>
      <vt:lpstr>PowerPoint Presentation</vt:lpstr>
      <vt:lpstr>Battle of Trenton (SSUSH4d)</vt:lpstr>
      <vt:lpstr>Review Questions</vt:lpstr>
      <vt:lpstr>PowerPoint Presentation</vt:lpstr>
      <vt:lpstr>PowerPoint Presentation</vt:lpstr>
      <vt:lpstr>Battle of Saratoga (SSUSH4d)</vt:lpstr>
      <vt:lpstr>Battle of Saratoga (SSUSH4d)</vt:lpstr>
      <vt:lpstr>PowerPoint Presentation</vt:lpstr>
      <vt:lpstr>PowerPoint Presentation</vt:lpstr>
      <vt:lpstr>Battle of Yorktown (SSUSH4d)</vt:lpstr>
      <vt:lpstr>Primary Source Analysis</vt:lpstr>
      <vt:lpstr>PowerPoint Presentation</vt:lpstr>
      <vt:lpstr>The Roles of Women (SSUSH4e)</vt:lpstr>
      <vt:lpstr>The Roles of American Indians (SSUSH4e)</vt:lpstr>
      <vt:lpstr>PowerPoint Presentation</vt:lpstr>
      <vt:lpstr>PowerPoint Presentation</vt:lpstr>
      <vt:lpstr>The Roles of African-Americans (SSUSH4e)</vt:lpstr>
      <vt:lpstr>PowerPoint Presentation</vt:lpstr>
      <vt:lpstr>Primary Source Analysis</vt:lpstr>
      <vt:lpstr>The Treaty of Paris, 1783 (SSUSH4f)</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dc:title>
  <dc:creator>Brock</dc:creator>
  <cp:lastModifiedBy>Kelly N. Palmer</cp:lastModifiedBy>
  <cp:revision>41</cp:revision>
  <dcterms:created xsi:type="dcterms:W3CDTF">2017-07-21T13:54:40Z</dcterms:created>
  <dcterms:modified xsi:type="dcterms:W3CDTF">2018-01-29T20:00:43Z</dcterms:modified>
</cp:coreProperties>
</file>