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56"/>
  </p:notesMasterIdLst>
  <p:handoutMasterIdLst>
    <p:handoutMasterId r:id="rId57"/>
  </p:handoutMasterIdLst>
  <p:sldIdLst>
    <p:sldId id="256" r:id="rId2"/>
    <p:sldId id="257" r:id="rId3"/>
    <p:sldId id="258" r:id="rId4"/>
    <p:sldId id="285" r:id="rId5"/>
    <p:sldId id="262" r:id="rId6"/>
    <p:sldId id="286" r:id="rId7"/>
    <p:sldId id="287" r:id="rId8"/>
    <p:sldId id="260" r:id="rId9"/>
    <p:sldId id="300" r:id="rId10"/>
    <p:sldId id="299" r:id="rId11"/>
    <p:sldId id="301" r:id="rId12"/>
    <p:sldId id="302" r:id="rId13"/>
    <p:sldId id="303" r:id="rId14"/>
    <p:sldId id="267" r:id="rId15"/>
    <p:sldId id="304" r:id="rId16"/>
    <p:sldId id="268" r:id="rId17"/>
    <p:sldId id="288" r:id="rId18"/>
    <p:sldId id="261" r:id="rId19"/>
    <p:sldId id="291" r:id="rId20"/>
    <p:sldId id="292" r:id="rId21"/>
    <p:sldId id="293" r:id="rId22"/>
    <p:sldId id="294" r:id="rId23"/>
    <p:sldId id="263" r:id="rId24"/>
    <p:sldId id="284" r:id="rId25"/>
    <p:sldId id="316" r:id="rId26"/>
    <p:sldId id="295" r:id="rId27"/>
    <p:sldId id="296" r:id="rId28"/>
    <p:sldId id="297" r:id="rId29"/>
    <p:sldId id="265" r:id="rId30"/>
    <p:sldId id="317" r:id="rId31"/>
    <p:sldId id="298" r:id="rId32"/>
    <p:sldId id="266" r:id="rId33"/>
    <p:sldId id="275" r:id="rId34"/>
    <p:sldId id="306" r:id="rId35"/>
    <p:sldId id="307" r:id="rId36"/>
    <p:sldId id="283" r:id="rId37"/>
    <p:sldId id="305" r:id="rId38"/>
    <p:sldId id="269" r:id="rId39"/>
    <p:sldId id="308" r:id="rId40"/>
    <p:sldId id="309" r:id="rId41"/>
    <p:sldId id="310" r:id="rId42"/>
    <p:sldId id="270" r:id="rId43"/>
    <p:sldId id="276" r:id="rId44"/>
    <p:sldId id="311" r:id="rId45"/>
    <p:sldId id="312" r:id="rId46"/>
    <p:sldId id="313" r:id="rId47"/>
    <p:sldId id="314" r:id="rId48"/>
    <p:sldId id="271" r:id="rId49"/>
    <p:sldId id="272" r:id="rId50"/>
    <p:sldId id="318" r:id="rId51"/>
    <p:sldId id="273" r:id="rId52"/>
    <p:sldId id="315" r:id="rId53"/>
    <p:sldId id="274" r:id="rId54"/>
    <p:sldId id="277" r:id="rId55"/>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353" autoAdjust="0"/>
    <p:restoredTop sz="94660"/>
  </p:normalViewPr>
  <p:slideViewPr>
    <p:cSldViewPr snapToGrid="0">
      <p:cViewPr varScale="1">
        <p:scale>
          <a:sx n="114" d="100"/>
          <a:sy n="114" d="100"/>
        </p:scale>
        <p:origin x="396"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handoutMaster" Target="handoutMasters/handout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r>
              <a:rPr lang="en-US"/>
              <a:t>Unit 12 Notes</a:t>
            </a:r>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DF3D5F49-BE48-4747-A30D-4FAA88F7D237}" type="slidenum">
              <a:rPr lang="en-US" smtClean="0"/>
              <a:t>‹#›</a:t>
            </a:fld>
            <a:endParaRPr lang="en-US"/>
          </a:p>
        </p:txBody>
      </p:sp>
    </p:spTree>
    <p:extLst>
      <p:ext uri="{BB962C8B-B14F-4D97-AF65-F5344CB8AC3E}">
        <p14:creationId xmlns:p14="http://schemas.microsoft.com/office/powerpoint/2010/main" val="995337474"/>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r>
              <a:rPr lang="en-US"/>
              <a:t>Unit 12 Notes</a:t>
            </a:r>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6E35415C-3140-4358-9E59-AEC649045CA2}" type="slidenum">
              <a:rPr lang="en-US" smtClean="0"/>
              <a:t>‹#›</a:t>
            </a:fld>
            <a:endParaRPr lang="en-US"/>
          </a:p>
        </p:txBody>
      </p:sp>
    </p:spTree>
    <p:extLst>
      <p:ext uri="{BB962C8B-B14F-4D97-AF65-F5344CB8AC3E}">
        <p14:creationId xmlns:p14="http://schemas.microsoft.com/office/powerpoint/2010/main" val="3286632186"/>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0">
                      <a:schemeClr val="tx1"/>
                    </a:gs>
                    <a:gs pos="68000">
                      <a:srgbClr val="F1F1F1"/>
                    </a:gs>
                    <a:gs pos="100000">
                      <a:schemeClr val="bg1">
                        <a:lumMod val="11000"/>
                        <a:lumOff val="89000"/>
                      </a:schemeClr>
                    </a:gs>
                  </a:gsLst>
                  <a:lin ang="5400000" scaled="1"/>
                  <a:tileRect/>
                </a:gradFill>
                <a:effectLst>
                  <a:outerShdw blurRad="469900" dist="342900" dir="5400000" sy="-20000" rotWithShape="0">
                    <a:prstClr val="black">
                      <a:alpha val="66000"/>
                    </a:prstClr>
                  </a:outerShdw>
                </a:effectLst>
              </a:defRPr>
            </a:lvl1pPr>
          </a:lstStyle>
          <a:p>
            <a:pPr lvl="0" algn="r"/>
            <a:r>
              <a:rPr lang="en-US"/>
              <a:t>Click to edit Master title style</a:t>
            </a:r>
            <a:endParaRPr lang="en-US" dirty="0"/>
          </a:p>
        </p:txBody>
      </p:sp>
      <p:sp>
        <p:nvSpPr>
          <p:cNvPr id="3" name="Subtitle 2"/>
          <p:cNvSpPr>
            <a:spLocks noGrp="1"/>
          </p:cNvSpPr>
          <p:nvPr>
            <p:ph type="subTitle" idx="1"/>
          </p:nvPr>
        </p:nvSpPr>
        <p:spPr>
          <a:xfrm>
            <a:off x="2209799" y="3694375"/>
            <a:ext cx="9144000" cy="754025"/>
          </a:xfrm>
        </p:spPr>
        <p:txBody>
          <a:bodyPr vert="horz" lIns="91440" tIns="45720" rIns="91440" bIns="45720" rtlCol="0"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stStyle>
          <a:p>
            <a:pPr marL="0" lvl="0" indent="0" algn="r">
              <a:buNone/>
            </a:pPr>
            <a:r>
              <a:rPr lang="en-US"/>
              <a:t>Click to edit Master subtitle style</a:t>
            </a:r>
            <a:endParaRPr lang="en-US" dirty="0"/>
          </a:p>
        </p:txBody>
      </p:sp>
      <p:sp>
        <p:nvSpPr>
          <p:cNvPr id="7" name="Date Placeholder 6"/>
          <p:cNvSpPr>
            <a:spLocks noGrp="1"/>
          </p:cNvSpPr>
          <p:nvPr>
            <p:ph type="dt" sz="half" idx="10"/>
          </p:nvPr>
        </p:nvSpPr>
        <p:spPr/>
        <p:txBody>
          <a:bodyPr/>
          <a:lstStyle/>
          <a:p>
            <a:fld id="{ECD19FB2-3AAB-4D03-B13A-2960828C78E3}" type="datetimeFigureOut">
              <a:rPr lang="en-US" dirty="0"/>
              <a:t>11/18/2019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0"/>
            <a:ext cx="10515600" cy="819355"/>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39788" y="98742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B80C674-7DFC-42FE-B9CD-82963CDB1557}" type="datetimeFigureOut">
              <a:rPr lang="en-US" dirty="0"/>
              <a:t>11/18/2019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839788"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076456F-F47D-4F25-8053-2A695DA0CA7D}" type="datetimeFigureOut">
              <a:rPr lang="en-US" dirty="0"/>
              <a:t>11/18/2019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D6C7379-69CC-4837-9905-BEBA22830C8A}" type="datetimeFigureOut">
              <a:rPr lang="en-US" dirty="0"/>
              <a:t>11/18/2019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7"/>
            <a:ext cx="10515600" cy="2511835"/>
          </a:xfrm>
        </p:spPr>
        <p:txBody>
          <a:bodyPr anchor="b">
            <a:normAutofit/>
          </a:bodyPr>
          <a:lstStyle>
            <a:lvl1pPr>
              <a:defRPr sz="5400"/>
            </a:lvl1pPr>
          </a:lstStyle>
          <a:p>
            <a:r>
              <a:rPr lang="en-US"/>
              <a:t>Click to edit Master title style</a:t>
            </a:r>
            <a:endParaRPr lang="en-US" dirty="0"/>
          </a:p>
        </p:txBody>
      </p:sp>
      <p:sp>
        <p:nvSpPr>
          <p:cNvPr id="4" name="Text Placeholder 3"/>
          <p:cNvSpPr>
            <a:spLocks noGrp="1"/>
          </p:cNvSpPr>
          <p:nvPr>
            <p:ph type="body" sz="half" idx="2"/>
          </p:nvPr>
        </p:nvSpPr>
        <p:spPr>
          <a:xfrm>
            <a:off x="839788"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9EB8B7E-8AEE-4F10-BFEE-C999AD004D36}" type="datetimeFigureOut">
              <a:rPr lang="en-US" dirty="0"/>
              <a:t>11/18/2019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5"/>
            <a:ext cx="10515600"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1337282" y="1885950"/>
            <a:ext cx="2946866"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1356798" y="257175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587994"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0" name="Text Placeholder 3"/>
          <p:cNvSpPr>
            <a:spLocks noGrp="1"/>
          </p:cNvSpPr>
          <p:nvPr>
            <p:ph type="body" sz="half" idx="16"/>
          </p:nvPr>
        </p:nvSpPr>
        <p:spPr>
          <a:xfrm>
            <a:off x="4577441" y="257175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829035"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2" name="Text Placeholder 3"/>
          <p:cNvSpPr>
            <a:spLocks noGrp="1"/>
          </p:cNvSpPr>
          <p:nvPr>
            <p:ph type="body" sz="half" idx="17"/>
          </p:nvPr>
        </p:nvSpPr>
        <p:spPr>
          <a:xfrm>
            <a:off x="7829035"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8668F3F9-58BC-440B-B37B-805B9055EF92}" type="datetimeFigureOut">
              <a:rPr lang="en-US" dirty="0"/>
              <a:t>11/18/2019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5"/>
            <a:ext cx="10515600"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332085" y="4297503"/>
            <a:ext cx="2940050"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332085" y="2256354"/>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1332085" y="4873765"/>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568997"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567644" y="4873764"/>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804322"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804321"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804197" y="4873762"/>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0D5A53AF-48EA-489D-8260-9DCAB666386A}" type="datetimeFigureOut">
              <a:rPr lang="en-US" dirty="0"/>
              <a:t>11/18/2019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DED02AE-B9A4-47BD-AF8E-97E16144138B}" type="datetimeFigureOut">
              <a:rPr lang="en-US" dirty="0"/>
              <a:t>11/18/2019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F0FD78B-DB02-4362-BCDC-98A55456977C}" type="datetimeFigureOut">
              <a:rPr lang="en-US" dirty="0"/>
              <a:t>11/18/2019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9916976-5D93-46E4-A98A-FAD63E4D0EA8}" type="datetimeFigureOut">
              <a:rPr lang="en-US" dirty="0"/>
              <a:t>11/18/2019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32000"/>
                        <a:lumOff val="68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8" name="Subtitle 2"/>
          <p:cNvSpPr>
            <a:spLocks noGrp="1"/>
          </p:cNvSpPr>
          <p:nvPr>
            <p:ph type="subTitle" idx="1"/>
          </p:nvPr>
        </p:nvSpPr>
        <p:spPr>
          <a:xfrm>
            <a:off x="854532" y="3693674"/>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F39F4F5-F4D2-4D2A-AB60-88D37ADCB869}" type="datetimeFigureOut">
              <a:rPr lang="en-US" dirty="0"/>
              <a:t>11/18/2019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20000" y="1825625"/>
            <a:ext cx="5025216"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19840" y="1825625"/>
            <a:ext cx="503396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23BC6CE-6D1E-47E5-8859-F31AC5380EB2}" type="datetimeFigureOut">
              <a:rPr lang="en-US" dirty="0"/>
              <a:t>11/18/2019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20000" y="2505075"/>
            <a:ext cx="50252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19840"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6" name="Content Placeholder 5"/>
          <p:cNvSpPr>
            <a:spLocks noGrp="1"/>
          </p:cNvSpPr>
          <p:nvPr>
            <p:ph sz="quarter" idx="4"/>
          </p:nvPr>
        </p:nvSpPr>
        <p:spPr>
          <a:xfrm>
            <a:off x="6319840" y="2505075"/>
            <a:ext cx="503554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1B4E7C4-4DA4-404D-9965-B13F2DD7D8BF}" type="datetimeFigureOut">
              <a:rPr lang="en-US" dirty="0"/>
              <a:t>11/18/2019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76FB7AA-4A53-424F-AD41-70827B6504BA}" type="datetimeFigureOut">
              <a:rPr lang="en-US" dirty="0"/>
              <a:t>11/18/2019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884882-FB12-4BC8-9960-9AD8104D7FAE}" type="datetimeFigureOut">
              <a:rPr lang="en-US" dirty="0"/>
              <a:t>11/18/2019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7D1BD23-6E54-4D9D-AD88-A2813C73CC25}" type="datetimeFigureOut">
              <a:rPr lang="en-US" dirty="0"/>
              <a:t>11/18/2019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471A834-4F3C-4AF9-9C74-05EC35A0F292}" type="datetimeFigureOut">
              <a:rPr lang="en-US" dirty="0"/>
              <a:t>11/18/2019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51CF1133-3259-4C45-BABA-5B62D9C6F78D}" type="datetimeFigureOut">
              <a:rPr lang="en-US" dirty="0"/>
              <a:t>11/18/2019</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13000"/>
                  <a:lumOff val="87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g"/><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39.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3.gif"/><Relationship Id="rId2" Type="http://schemas.openxmlformats.org/officeDocument/2006/relationships/image" Target="../media/image42.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4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image" Target="../media/image46.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image" Target="../media/image48.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50.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54.jpg"/><Relationship Id="rId2" Type="http://schemas.openxmlformats.org/officeDocument/2006/relationships/image" Target="../media/image53.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jpeg"/><Relationship Id="rId1" Type="http://schemas.openxmlformats.org/officeDocument/2006/relationships/slideLayout" Target="../slideLayouts/slideLayout2.xml"/><Relationship Id="rId4" Type="http://schemas.openxmlformats.org/officeDocument/2006/relationships/image" Target="../media/image59.jpe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jpg"/><Relationship Id="rId1" Type="http://schemas.openxmlformats.org/officeDocument/2006/relationships/slideLayout" Target="../slideLayouts/slideLayout2.xml"/><Relationship Id="rId4" Type="http://schemas.openxmlformats.org/officeDocument/2006/relationships/image" Target="../media/image62.jpe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Modern Politics</a:t>
            </a:r>
          </a:p>
        </p:txBody>
      </p:sp>
      <p:sp>
        <p:nvSpPr>
          <p:cNvPr id="3" name="Subtitle 2"/>
          <p:cNvSpPr>
            <a:spLocks noGrp="1"/>
          </p:cNvSpPr>
          <p:nvPr>
            <p:ph type="subTitle" idx="1"/>
          </p:nvPr>
        </p:nvSpPr>
        <p:spPr/>
        <p:txBody>
          <a:bodyPr/>
          <a:lstStyle/>
          <a:p>
            <a:r>
              <a:rPr lang="en-US" dirty="0"/>
              <a:t>Unit 12: U.S. History</a:t>
            </a:r>
          </a:p>
        </p:txBody>
      </p:sp>
    </p:spTree>
    <p:extLst>
      <p:ext uri="{BB962C8B-B14F-4D97-AF65-F5344CB8AC3E}">
        <p14:creationId xmlns:p14="http://schemas.microsoft.com/office/powerpoint/2010/main" val="41902688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6185338" y="0"/>
            <a:ext cx="6006661" cy="6858000"/>
          </a:xfrm>
        </p:spPr>
      </p:pic>
      <p:pic>
        <p:nvPicPr>
          <p:cNvPr id="5" name="Content Placeholder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6185338" cy="6858000"/>
          </a:xfrm>
          <a:prstGeom prst="rect">
            <a:avLst/>
          </a:prstGeom>
        </p:spPr>
      </p:pic>
    </p:spTree>
    <p:extLst>
      <p:ext uri="{BB962C8B-B14F-4D97-AF65-F5344CB8AC3E}">
        <p14:creationId xmlns:p14="http://schemas.microsoft.com/office/powerpoint/2010/main" val="21678868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6195848" cy="6858000"/>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95848" y="0"/>
            <a:ext cx="5996152" cy="6858000"/>
          </a:xfrm>
          <a:prstGeom prst="rect">
            <a:avLst/>
          </a:prstGeom>
        </p:spPr>
      </p:pic>
    </p:spTree>
    <p:extLst>
      <p:ext uri="{BB962C8B-B14F-4D97-AF65-F5344CB8AC3E}">
        <p14:creationId xmlns:p14="http://schemas.microsoft.com/office/powerpoint/2010/main" val="28117563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00751" y="0"/>
            <a:ext cx="6191250" cy="6858000"/>
          </a:xfrm>
        </p:spPr>
      </p:pic>
      <p:pic>
        <p:nvPicPr>
          <p:cNvPr id="5" name="Picture 4"/>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6000750" cy="6858000"/>
          </a:xfrm>
          <a:prstGeom prst="rect">
            <a:avLst/>
          </a:prstGeom>
        </p:spPr>
      </p:pic>
    </p:spTree>
    <p:extLst>
      <p:ext uri="{BB962C8B-B14F-4D97-AF65-F5344CB8AC3E}">
        <p14:creationId xmlns:p14="http://schemas.microsoft.com/office/powerpoint/2010/main" val="25209715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0"/>
            <a:ext cx="6479628" cy="6858000"/>
          </a:xfrm>
        </p:spPr>
      </p:pic>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479628" y="0"/>
            <a:ext cx="5712371" cy="6858000"/>
          </a:xfrm>
          <a:prstGeom prst="rect">
            <a:avLst/>
          </a:prstGeom>
        </p:spPr>
      </p:pic>
    </p:spTree>
    <p:extLst>
      <p:ext uri="{BB962C8B-B14F-4D97-AF65-F5344CB8AC3E}">
        <p14:creationId xmlns:p14="http://schemas.microsoft.com/office/powerpoint/2010/main" val="36372968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5194" y="298726"/>
            <a:ext cx="10515600" cy="1325563"/>
          </a:xfrm>
        </p:spPr>
        <p:txBody>
          <a:bodyPr/>
          <a:lstStyle/>
          <a:p>
            <a:r>
              <a:rPr lang="en-US" b="1" u="sng" dirty="0"/>
              <a:t>Nixon’s Presidency </a:t>
            </a:r>
            <a:r>
              <a:rPr lang="en-US" dirty="0"/>
              <a:t>(SSUSH22b)</a:t>
            </a:r>
          </a:p>
        </p:txBody>
      </p:sp>
      <p:sp>
        <p:nvSpPr>
          <p:cNvPr id="3" name="Content Placeholder 2"/>
          <p:cNvSpPr>
            <a:spLocks noGrp="1"/>
          </p:cNvSpPr>
          <p:nvPr>
            <p:ph idx="1"/>
          </p:nvPr>
        </p:nvSpPr>
        <p:spPr>
          <a:xfrm>
            <a:off x="523538" y="1624289"/>
            <a:ext cx="10830262" cy="4780128"/>
          </a:xfrm>
        </p:spPr>
        <p:txBody>
          <a:bodyPr>
            <a:normAutofit fontScale="92500" lnSpcReduction="10000"/>
          </a:bodyPr>
          <a:lstStyle/>
          <a:p>
            <a:pPr marL="0" indent="0">
              <a:buNone/>
            </a:pPr>
            <a:r>
              <a:rPr lang="en-US" sz="3500" b="1" u="sng" dirty="0"/>
              <a:t>The Watergate Scandal </a:t>
            </a:r>
          </a:p>
          <a:p>
            <a:r>
              <a:rPr lang="en-US" sz="3200" dirty="0"/>
              <a:t>Nixon administration’s attempt to cover up a burglary of the offices of the</a:t>
            </a:r>
            <a:r>
              <a:rPr lang="en-US" sz="3200" b="1" dirty="0"/>
              <a:t> </a:t>
            </a:r>
            <a:r>
              <a:rPr lang="en-US" sz="3200" dirty="0"/>
              <a:t>Democratic Party in the </a:t>
            </a:r>
            <a:r>
              <a:rPr lang="en-US" sz="3200" b="1" dirty="0"/>
              <a:t>Watergate</a:t>
            </a:r>
            <a:r>
              <a:rPr lang="en-US" sz="3200" dirty="0"/>
              <a:t> apartment and office complex in Washington, D.C.</a:t>
            </a:r>
          </a:p>
          <a:p>
            <a:r>
              <a:rPr lang="en-US" sz="3200" dirty="0"/>
              <a:t>Nixon wanted information on Democrats to help him win his reelection.</a:t>
            </a:r>
          </a:p>
          <a:p>
            <a:r>
              <a:rPr lang="en-US" sz="3200" dirty="0"/>
              <a:t>Nixon won reelection in 1972, but his efforts to cover up the crime soon unraveled and, facing impeachment, he resigned in 1974. </a:t>
            </a:r>
          </a:p>
          <a:p>
            <a:r>
              <a:rPr lang="en-US" sz="3200" dirty="0"/>
              <a:t>The result of scandal was a decrease in Americans trust in the federal government (voting decreases) and government creates new laws on campaign financing.</a:t>
            </a:r>
          </a:p>
          <a:p>
            <a:endParaRPr lang="en-US" dirty="0"/>
          </a:p>
        </p:txBody>
      </p:sp>
    </p:spTree>
    <p:extLst>
      <p:ext uri="{BB962C8B-B14F-4D97-AF65-F5344CB8AC3E}">
        <p14:creationId xmlns:p14="http://schemas.microsoft.com/office/powerpoint/2010/main" val="31541391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0"/>
            <a:ext cx="6148554" cy="6858000"/>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48553" y="0"/>
            <a:ext cx="6043448" cy="6858000"/>
          </a:xfrm>
          <a:prstGeom prst="rect">
            <a:avLst/>
          </a:prstGeom>
        </p:spPr>
      </p:pic>
    </p:spTree>
    <p:extLst>
      <p:ext uri="{BB962C8B-B14F-4D97-AF65-F5344CB8AC3E}">
        <p14:creationId xmlns:p14="http://schemas.microsoft.com/office/powerpoint/2010/main" val="18875131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t>Ford’s Presidency </a:t>
            </a:r>
            <a:r>
              <a:rPr lang="en-US" dirty="0"/>
              <a:t>(SSUSH22b)</a:t>
            </a:r>
          </a:p>
        </p:txBody>
      </p:sp>
      <p:sp>
        <p:nvSpPr>
          <p:cNvPr id="3" name="Content Placeholder 2"/>
          <p:cNvSpPr>
            <a:spLocks noGrp="1"/>
          </p:cNvSpPr>
          <p:nvPr>
            <p:ph idx="1"/>
          </p:nvPr>
        </p:nvSpPr>
        <p:spPr/>
        <p:txBody>
          <a:bodyPr/>
          <a:lstStyle/>
          <a:p>
            <a:pPr marL="0" indent="0">
              <a:buNone/>
            </a:pPr>
            <a:r>
              <a:rPr lang="en-US" sz="3600" b="1" u="sng" dirty="0"/>
              <a:t>Gerald Ford Pardons Nixon </a:t>
            </a:r>
          </a:p>
          <a:p>
            <a:r>
              <a:rPr lang="en-US" sz="3200" dirty="0"/>
              <a:t>Ford Pardon’s Nixon so that he does not have to go to jail</a:t>
            </a:r>
          </a:p>
          <a:p>
            <a:r>
              <a:rPr lang="en-US" sz="3200" dirty="0"/>
              <a:t>Ford wants to bring the country back together, but the pardon only make citizens lose trust in the government and rule of law.</a:t>
            </a:r>
          </a:p>
          <a:p>
            <a:endParaRPr lang="en-US" dirty="0"/>
          </a:p>
        </p:txBody>
      </p:sp>
    </p:spTree>
    <p:extLst>
      <p:ext uri="{BB962C8B-B14F-4D97-AF65-F5344CB8AC3E}">
        <p14:creationId xmlns:p14="http://schemas.microsoft.com/office/powerpoint/2010/main" val="18454130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Who are these guys?</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1762935" y="1802387"/>
            <a:ext cx="8666129" cy="3924848"/>
          </a:xfrm>
        </p:spPr>
      </p:pic>
      <p:sp>
        <p:nvSpPr>
          <p:cNvPr id="5" name="Rectangle 4"/>
          <p:cNvSpPr/>
          <p:nvPr/>
        </p:nvSpPr>
        <p:spPr>
          <a:xfrm>
            <a:off x="1277007" y="6022428"/>
            <a:ext cx="2695903" cy="6621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Anwar Sadat (Egypt)</a:t>
            </a:r>
          </a:p>
        </p:txBody>
      </p:sp>
      <p:sp>
        <p:nvSpPr>
          <p:cNvPr id="6" name="Rectangle 5"/>
          <p:cNvSpPr/>
          <p:nvPr/>
        </p:nvSpPr>
        <p:spPr>
          <a:xfrm>
            <a:off x="4582511" y="6022427"/>
            <a:ext cx="2695903" cy="6621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Jimmy Carter (U.S.)</a:t>
            </a:r>
          </a:p>
        </p:txBody>
      </p:sp>
      <p:sp>
        <p:nvSpPr>
          <p:cNvPr id="7" name="Rectangle 6"/>
          <p:cNvSpPr/>
          <p:nvPr/>
        </p:nvSpPr>
        <p:spPr>
          <a:xfrm>
            <a:off x="7803932" y="6022427"/>
            <a:ext cx="2695903" cy="6621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Menachem Begin (Israel)</a:t>
            </a:r>
          </a:p>
        </p:txBody>
      </p:sp>
    </p:spTree>
    <p:extLst>
      <p:ext uri="{BB962C8B-B14F-4D97-AF65-F5344CB8AC3E}">
        <p14:creationId xmlns:p14="http://schemas.microsoft.com/office/powerpoint/2010/main" val="2777117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360" y="331569"/>
            <a:ext cx="10515600" cy="1325563"/>
          </a:xfrm>
        </p:spPr>
        <p:txBody>
          <a:bodyPr/>
          <a:lstStyle/>
          <a:p>
            <a:r>
              <a:rPr lang="en-US" b="1" u="sng" dirty="0"/>
              <a:t>Carter’s Presidency </a:t>
            </a:r>
            <a:r>
              <a:rPr lang="en-US" b="1" dirty="0"/>
              <a:t>(SSUSH22a)</a:t>
            </a:r>
            <a:endParaRPr lang="en-US" dirty="0"/>
          </a:p>
        </p:txBody>
      </p:sp>
      <p:sp>
        <p:nvSpPr>
          <p:cNvPr id="3" name="Content Placeholder 2"/>
          <p:cNvSpPr>
            <a:spLocks noGrp="1"/>
          </p:cNvSpPr>
          <p:nvPr>
            <p:ph idx="1"/>
          </p:nvPr>
        </p:nvSpPr>
        <p:spPr>
          <a:xfrm>
            <a:off x="583104" y="1808847"/>
            <a:ext cx="5876223" cy="4351338"/>
          </a:xfrm>
        </p:spPr>
        <p:txBody>
          <a:bodyPr/>
          <a:lstStyle/>
          <a:p>
            <a:pPr marL="0" indent="0">
              <a:buNone/>
            </a:pPr>
            <a:r>
              <a:rPr lang="en-US" sz="3600" b="1" u="sng" dirty="0"/>
              <a:t>The Camp David Accords </a:t>
            </a:r>
          </a:p>
          <a:p>
            <a:r>
              <a:rPr lang="en-US" sz="3200" dirty="0"/>
              <a:t>Carter negotiated a peace agreement between the Egyptian president and the Israeli prime mister </a:t>
            </a:r>
          </a:p>
          <a:p>
            <a:r>
              <a:rPr lang="en-US" sz="3200" dirty="0"/>
              <a:t>First peace agreement between Middle Eastern nations.</a:t>
            </a:r>
          </a:p>
          <a:p>
            <a:endParaRPr lang="en-US" dirty="0"/>
          </a:p>
        </p:txBody>
      </p:sp>
      <p:pic>
        <p:nvPicPr>
          <p:cNvPr id="1026" name="Picture 2" descr="Image result for sinai peninsula ma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67550" y="1588185"/>
            <a:ext cx="4286250"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01222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6243145" cy="6858000"/>
          </a:xfrm>
        </p:spPr>
      </p:pic>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243145" y="0"/>
            <a:ext cx="5948855" cy="6858000"/>
          </a:xfrm>
          <a:prstGeom prst="rect">
            <a:avLst/>
          </a:prstGeom>
        </p:spPr>
      </p:pic>
    </p:spTree>
    <p:extLst>
      <p:ext uri="{BB962C8B-B14F-4D97-AF65-F5344CB8AC3E}">
        <p14:creationId xmlns:p14="http://schemas.microsoft.com/office/powerpoint/2010/main" val="11047898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Standards</a:t>
            </a:r>
          </a:p>
        </p:txBody>
      </p:sp>
      <p:sp>
        <p:nvSpPr>
          <p:cNvPr id="3" name="Content Placeholder 2"/>
          <p:cNvSpPr>
            <a:spLocks noGrp="1"/>
          </p:cNvSpPr>
          <p:nvPr>
            <p:ph idx="1"/>
          </p:nvPr>
        </p:nvSpPr>
        <p:spPr/>
        <p:txBody>
          <a:bodyPr/>
          <a:lstStyle/>
          <a:p>
            <a:r>
              <a:rPr lang="en-US" dirty="0"/>
              <a:t>SSUSH22 Analyze U.S. international and domestic policies including their influences on technological advancements and social changes during the Nixon, Ford, and Carter administrations. </a:t>
            </a:r>
          </a:p>
          <a:p>
            <a:r>
              <a:rPr lang="en-US" dirty="0"/>
              <a:t>SSUSH23 Assess the political, economic, and technological changes since 1981. </a:t>
            </a:r>
          </a:p>
          <a:p>
            <a:endParaRPr lang="en-US" dirty="0"/>
          </a:p>
        </p:txBody>
      </p:sp>
    </p:spTree>
    <p:extLst>
      <p:ext uri="{BB962C8B-B14F-4D97-AF65-F5344CB8AC3E}">
        <p14:creationId xmlns:p14="http://schemas.microsoft.com/office/powerpoint/2010/main" val="7161476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101254" y="0"/>
            <a:ext cx="6090745" cy="6858000"/>
          </a:xfrm>
        </p:spPr>
      </p:pic>
      <p:pic>
        <p:nvPicPr>
          <p:cNvPr id="5" name="Picture 4"/>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 y="0"/>
            <a:ext cx="6101254" cy="6858000"/>
          </a:xfrm>
          <a:prstGeom prst="rect">
            <a:avLst/>
          </a:prstGeom>
        </p:spPr>
      </p:pic>
    </p:spTree>
    <p:extLst>
      <p:ext uri="{BB962C8B-B14F-4D97-AF65-F5344CB8AC3E}">
        <p14:creationId xmlns:p14="http://schemas.microsoft.com/office/powerpoint/2010/main" val="11280054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1" y="0"/>
            <a:ext cx="6101255" cy="6858000"/>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01254" y="0"/>
            <a:ext cx="6090746" cy="6858000"/>
          </a:xfrm>
          <a:prstGeom prst="rect">
            <a:avLst/>
          </a:prstGeom>
        </p:spPr>
      </p:pic>
    </p:spTree>
    <p:extLst>
      <p:ext uri="{BB962C8B-B14F-4D97-AF65-F5344CB8AC3E}">
        <p14:creationId xmlns:p14="http://schemas.microsoft.com/office/powerpoint/2010/main" val="21442715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6180083" cy="6858000"/>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80082" y="0"/>
            <a:ext cx="6011917" cy="6858000"/>
          </a:xfrm>
          <a:prstGeom prst="rect">
            <a:avLst/>
          </a:prstGeom>
        </p:spPr>
      </p:pic>
    </p:spTree>
    <p:extLst>
      <p:ext uri="{BB962C8B-B14F-4D97-AF65-F5344CB8AC3E}">
        <p14:creationId xmlns:p14="http://schemas.microsoft.com/office/powerpoint/2010/main" val="14004015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0360" y="365125"/>
            <a:ext cx="10515600" cy="1325563"/>
          </a:xfrm>
        </p:spPr>
        <p:txBody>
          <a:bodyPr/>
          <a:lstStyle/>
          <a:p>
            <a:r>
              <a:rPr lang="en-US" b="1" u="sng" dirty="0"/>
              <a:t>Carter’s Presidency </a:t>
            </a:r>
            <a:r>
              <a:rPr lang="en-US" b="1" dirty="0"/>
              <a:t>(SSUSH22a)</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b="1" u="sng" dirty="0"/>
              <a:t>The Iran Hostage Crisis </a:t>
            </a:r>
          </a:p>
          <a:p>
            <a:pPr lvl="1"/>
            <a:r>
              <a:rPr lang="en-US" sz="2800" dirty="0"/>
              <a:t>Began with the Iranian Revolution</a:t>
            </a:r>
          </a:p>
          <a:p>
            <a:pPr lvl="1"/>
            <a:r>
              <a:rPr lang="en-US" sz="2800" dirty="0"/>
              <a:t>The shah (king) of Iran (friendly to Americans) was removed by the new Ayatollah (Muslim Religious Leader) of Iran.</a:t>
            </a:r>
          </a:p>
          <a:p>
            <a:pPr lvl="1"/>
            <a:r>
              <a:rPr lang="en-US" sz="2800" dirty="0"/>
              <a:t>Later, the shah seeks medical help from Carter in America </a:t>
            </a:r>
          </a:p>
          <a:p>
            <a:pPr lvl="1"/>
            <a:r>
              <a:rPr lang="en-US" sz="2800" dirty="0"/>
              <a:t>Angry Iranians invaded the U.S. embassy in Iran and took 52 Americans captive. </a:t>
            </a:r>
          </a:p>
          <a:p>
            <a:pPr lvl="1"/>
            <a:r>
              <a:rPr lang="en-US" sz="2800" dirty="0"/>
              <a:t>The </a:t>
            </a:r>
            <a:r>
              <a:rPr lang="en-US" sz="2800" b="1" dirty="0"/>
              <a:t>Iranian hostage crisis </a:t>
            </a:r>
            <a:r>
              <a:rPr lang="en-US" sz="2800" dirty="0"/>
              <a:t>lasted 444 days, until the captives were released after the election of Ronald Reagan as president, and it nurtured anti- Americanism among Muslims around the world.</a:t>
            </a:r>
          </a:p>
          <a:p>
            <a:pPr lvl="1"/>
            <a:endParaRPr lang="en-US" sz="2800" dirty="0"/>
          </a:p>
          <a:p>
            <a:pPr marL="0" indent="0">
              <a:buNone/>
            </a:pPr>
            <a:endParaRPr lang="en-US" dirty="0"/>
          </a:p>
        </p:txBody>
      </p:sp>
    </p:spTree>
    <p:extLst>
      <p:ext uri="{BB962C8B-B14F-4D97-AF65-F5344CB8AC3E}">
        <p14:creationId xmlns:p14="http://schemas.microsoft.com/office/powerpoint/2010/main" val="19104137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 Questions</a:t>
            </a:r>
          </a:p>
        </p:txBody>
      </p:sp>
      <p:sp>
        <p:nvSpPr>
          <p:cNvPr id="3" name="Content Placeholder 2"/>
          <p:cNvSpPr>
            <a:spLocks noGrp="1"/>
          </p:cNvSpPr>
          <p:nvPr>
            <p:ph idx="1"/>
          </p:nvPr>
        </p:nvSpPr>
        <p:spPr/>
        <p:txBody>
          <a:bodyPr/>
          <a:lstStyle/>
          <a:p>
            <a:pPr marL="514350" lvl="0" indent="-514350">
              <a:buFont typeface="+mj-lt"/>
              <a:buAutoNum type="arabicPeriod"/>
            </a:pPr>
            <a:r>
              <a:rPr lang="en-US" dirty="0"/>
              <a:t> What was the significance of Nixon’s trip to China?</a:t>
            </a:r>
          </a:p>
          <a:p>
            <a:pPr marL="514350" lvl="0" indent="-514350">
              <a:buFont typeface="+mj-lt"/>
              <a:buAutoNum type="arabicPeriod"/>
            </a:pPr>
            <a:r>
              <a:rPr lang="en-US" dirty="0"/>
              <a:t> What was the significance of the War Powers Act?</a:t>
            </a:r>
          </a:p>
          <a:p>
            <a:pPr marL="514350" lvl="0" indent="-514350">
              <a:buFont typeface="+mj-lt"/>
              <a:buAutoNum type="arabicPeriod"/>
            </a:pPr>
            <a:r>
              <a:rPr lang="en-US" dirty="0"/>
              <a:t> What was the significance of Carter’s Camp David Accords?</a:t>
            </a:r>
          </a:p>
          <a:p>
            <a:pPr marL="514350" lvl="0" indent="-514350">
              <a:buFont typeface="+mj-lt"/>
              <a:buAutoNum type="arabicPeriod"/>
            </a:pPr>
            <a:r>
              <a:rPr lang="en-US" dirty="0"/>
              <a:t> What was the significance of the 1979 Iranian Revolution?</a:t>
            </a:r>
          </a:p>
          <a:p>
            <a:pPr marL="514350" lvl="0" indent="-514350">
              <a:buFont typeface="+mj-lt"/>
              <a:buAutoNum type="arabicPeriod"/>
            </a:pPr>
            <a:r>
              <a:rPr lang="en-US" dirty="0"/>
              <a:t> What was the significance of the Iranian Hostage Crisis?</a:t>
            </a:r>
          </a:p>
          <a:p>
            <a:endParaRPr lang="en-US" dirty="0"/>
          </a:p>
        </p:txBody>
      </p:sp>
    </p:spTree>
    <p:extLst>
      <p:ext uri="{BB962C8B-B14F-4D97-AF65-F5344CB8AC3E}">
        <p14:creationId xmlns:p14="http://schemas.microsoft.com/office/powerpoint/2010/main" val="31553750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Document Analysis</a:t>
            </a:r>
          </a:p>
        </p:txBody>
      </p:sp>
      <p:sp>
        <p:nvSpPr>
          <p:cNvPr id="3" name="Content Placeholder 2"/>
          <p:cNvSpPr>
            <a:spLocks noGrp="1"/>
          </p:cNvSpPr>
          <p:nvPr>
            <p:ph idx="1"/>
          </p:nvPr>
        </p:nvSpPr>
        <p:spPr>
          <a:xfrm>
            <a:off x="292608" y="1825624"/>
            <a:ext cx="11686032" cy="4794631"/>
          </a:xfrm>
        </p:spPr>
        <p:txBody>
          <a:bodyPr>
            <a:normAutofit lnSpcReduction="10000"/>
          </a:bodyPr>
          <a:lstStyle/>
          <a:p>
            <a:pPr marL="0" indent="0">
              <a:buNone/>
            </a:pPr>
            <a:r>
              <a:rPr lang="en-US" dirty="0"/>
              <a:t>As the tide of chemicals born of the Industrial Age has arisen to engulf our environment, a drastic change has come about in the nature of the most serious public health problems…. Today we are concerned about a different kind of hazard that lurks in our environment – a hazard we ourselves have introduced into our world as our modern way of life has evolved.  </a:t>
            </a:r>
          </a:p>
          <a:p>
            <a:pPr marL="0" indent="0">
              <a:buNone/>
            </a:pPr>
            <a:r>
              <a:rPr lang="en-US" dirty="0"/>
              <a:t>The new environmental health problems are multiple – created by radiation in all its forms, born of the never ending stream of chemicals now pervading the world in which we live… no less frightening because it is simply impossible to predict the effects of lifetime exposure to chemical and physical agents that are not part of the biological experience of man.   </a:t>
            </a:r>
          </a:p>
          <a:p>
            <a:pPr marL="0" indent="0">
              <a:buNone/>
            </a:pPr>
            <a:r>
              <a:rPr lang="en-US" dirty="0"/>
              <a:t>Source: Rachel Carson, Silent Spring (New York: Houghton Mifflin and Co, 1962): 187-18</a:t>
            </a:r>
          </a:p>
          <a:p>
            <a:endParaRPr lang="en-US" dirty="0"/>
          </a:p>
        </p:txBody>
      </p:sp>
    </p:spTree>
    <p:extLst>
      <p:ext uri="{BB962C8B-B14F-4D97-AF65-F5344CB8AC3E}">
        <p14:creationId xmlns:p14="http://schemas.microsoft.com/office/powerpoint/2010/main" val="15798725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3767959" y="0"/>
            <a:ext cx="8424041" cy="6858000"/>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3767959" cy="6858000"/>
          </a:xfrm>
          <a:prstGeom prst="rect">
            <a:avLst/>
          </a:prstGeom>
        </p:spPr>
      </p:pic>
    </p:spTree>
    <p:extLst>
      <p:ext uri="{BB962C8B-B14F-4D97-AF65-F5344CB8AC3E}">
        <p14:creationId xmlns:p14="http://schemas.microsoft.com/office/powerpoint/2010/main" val="7544277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0" y="0"/>
            <a:ext cx="6096000" cy="6858000"/>
          </a:xfrm>
        </p:spPr>
      </p:pic>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96001" y="0"/>
            <a:ext cx="6096000" cy="6858000"/>
          </a:xfrm>
          <a:prstGeom prst="rect">
            <a:avLst/>
          </a:prstGeom>
        </p:spPr>
      </p:pic>
    </p:spTree>
    <p:extLst>
      <p:ext uri="{BB962C8B-B14F-4D97-AF65-F5344CB8AC3E}">
        <p14:creationId xmlns:p14="http://schemas.microsoft.com/office/powerpoint/2010/main" val="15165968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4445876" y="23646"/>
            <a:ext cx="3943350" cy="6834353"/>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3647"/>
            <a:ext cx="4445876" cy="6834353"/>
          </a:xfrm>
          <a:prstGeom prst="rect">
            <a:avLst/>
          </a:prstGeom>
        </p:spPr>
      </p:pic>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389226" y="-1"/>
            <a:ext cx="3802774" cy="6857999"/>
          </a:xfrm>
          <a:prstGeom prst="rect">
            <a:avLst/>
          </a:prstGeom>
        </p:spPr>
      </p:pic>
    </p:spTree>
    <p:extLst>
      <p:ext uri="{BB962C8B-B14F-4D97-AF65-F5344CB8AC3E}">
        <p14:creationId xmlns:p14="http://schemas.microsoft.com/office/powerpoint/2010/main" val="23284637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t>Major Domestic Issues </a:t>
            </a:r>
            <a:r>
              <a:rPr lang="en-US" dirty="0"/>
              <a:t>(SSUSH22b)</a:t>
            </a:r>
          </a:p>
        </p:txBody>
      </p:sp>
      <p:sp>
        <p:nvSpPr>
          <p:cNvPr id="3" name="Content Placeholder 2"/>
          <p:cNvSpPr>
            <a:spLocks noGrp="1"/>
          </p:cNvSpPr>
          <p:nvPr>
            <p:ph idx="1"/>
          </p:nvPr>
        </p:nvSpPr>
        <p:spPr/>
        <p:txBody>
          <a:bodyPr/>
          <a:lstStyle/>
          <a:p>
            <a:pPr marL="0" indent="0">
              <a:buNone/>
            </a:pPr>
            <a:r>
              <a:rPr lang="en-US" b="1" u="sng" dirty="0"/>
              <a:t>Creation of the Environmental Protection Agency </a:t>
            </a:r>
          </a:p>
          <a:p>
            <a:pPr lvl="2"/>
            <a:r>
              <a:rPr lang="en-US" sz="2800" dirty="0"/>
              <a:t>In 1962, Rachel Carson’s book </a:t>
            </a:r>
            <a:r>
              <a:rPr lang="en-US" sz="2800" b="1" i="1" dirty="0"/>
              <a:t>Silent Spring</a:t>
            </a:r>
            <a:r>
              <a:rPr lang="en-US" sz="2800" dirty="0"/>
              <a:t>, exposed Americans to the dangers of pesticides on the environment. </a:t>
            </a:r>
          </a:p>
          <a:p>
            <a:pPr lvl="2"/>
            <a:r>
              <a:rPr lang="en-US" sz="2800" dirty="0"/>
              <a:t>As a result of Silent Spring, Nixon creates the Environmental Protection Agency</a:t>
            </a:r>
          </a:p>
          <a:p>
            <a:pPr lvl="2"/>
            <a:r>
              <a:rPr lang="en-US" sz="2800" dirty="0"/>
              <a:t>Creation of the </a:t>
            </a:r>
            <a:r>
              <a:rPr lang="en-US" sz="2800" b="1" dirty="0"/>
              <a:t>Environmental Protection Agency (EPA) </a:t>
            </a:r>
            <a:r>
              <a:rPr lang="en-US" sz="2800" dirty="0"/>
              <a:t>to set limits on pollution, to conduct environmental research, and to assist state and local governments in the cleanup of polluted sites.</a:t>
            </a:r>
          </a:p>
          <a:p>
            <a:endParaRPr lang="en-US" dirty="0"/>
          </a:p>
        </p:txBody>
      </p:sp>
    </p:spTree>
    <p:extLst>
      <p:ext uri="{BB962C8B-B14F-4D97-AF65-F5344CB8AC3E}">
        <p14:creationId xmlns:p14="http://schemas.microsoft.com/office/powerpoint/2010/main" val="21782861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Concepts</a:t>
            </a:r>
          </a:p>
        </p:txBody>
      </p:sp>
      <p:sp>
        <p:nvSpPr>
          <p:cNvPr id="3" name="Content Placeholder 2"/>
          <p:cNvSpPr>
            <a:spLocks noGrp="1"/>
          </p:cNvSpPr>
          <p:nvPr>
            <p:ph idx="1"/>
          </p:nvPr>
        </p:nvSpPr>
        <p:spPr/>
        <p:txBody>
          <a:bodyPr numCol="2">
            <a:normAutofit fontScale="92500" lnSpcReduction="10000"/>
          </a:bodyPr>
          <a:lstStyle/>
          <a:p>
            <a:pPr lvl="0"/>
            <a:r>
              <a:rPr lang="en-US" dirty="0"/>
              <a:t>Visits China</a:t>
            </a:r>
          </a:p>
          <a:p>
            <a:pPr lvl="0"/>
            <a:r>
              <a:rPr lang="en-US" dirty="0"/>
              <a:t>War Powers Act</a:t>
            </a:r>
          </a:p>
          <a:p>
            <a:pPr lvl="0"/>
            <a:r>
              <a:rPr lang="en-US" dirty="0"/>
              <a:t>Watergate Scandal</a:t>
            </a:r>
          </a:p>
          <a:p>
            <a:pPr lvl="0"/>
            <a:r>
              <a:rPr lang="en-US" dirty="0"/>
              <a:t>End of Vietnam War</a:t>
            </a:r>
          </a:p>
          <a:p>
            <a:pPr lvl="0"/>
            <a:r>
              <a:rPr lang="en-US" dirty="0"/>
              <a:t>Pardoning of Nixon</a:t>
            </a:r>
          </a:p>
          <a:p>
            <a:pPr lvl="0"/>
            <a:r>
              <a:rPr lang="en-US" dirty="0"/>
              <a:t>The Camp David Accords</a:t>
            </a:r>
          </a:p>
          <a:p>
            <a:pPr lvl="0"/>
            <a:r>
              <a:rPr lang="en-US" dirty="0"/>
              <a:t>Response to 1979 Iranian Revolution</a:t>
            </a:r>
          </a:p>
          <a:p>
            <a:pPr lvl="0"/>
            <a:r>
              <a:rPr lang="en-US" dirty="0"/>
              <a:t>Iran Hostage Crisis</a:t>
            </a:r>
          </a:p>
          <a:p>
            <a:pPr lvl="0"/>
            <a:endParaRPr lang="en-US" dirty="0"/>
          </a:p>
          <a:p>
            <a:pPr lvl="0"/>
            <a:r>
              <a:rPr lang="en-US" dirty="0"/>
              <a:t>Creation of the Environmental Protection Agency</a:t>
            </a:r>
          </a:p>
          <a:p>
            <a:pPr lvl="0"/>
            <a:r>
              <a:rPr lang="en-US" dirty="0"/>
              <a:t>National Organization of Women</a:t>
            </a:r>
          </a:p>
          <a:p>
            <a:pPr lvl="0"/>
            <a:r>
              <a:rPr lang="en-US" dirty="0"/>
              <a:t>Collapse of the Soviet Union</a:t>
            </a:r>
          </a:p>
          <a:p>
            <a:pPr lvl="0"/>
            <a:r>
              <a:rPr lang="en-US" dirty="0"/>
              <a:t>Bill Clinton’s Impeachment</a:t>
            </a:r>
          </a:p>
          <a:p>
            <a:pPr lvl="0"/>
            <a:r>
              <a:rPr lang="en-US" dirty="0"/>
              <a:t>Attacks of September 11, 2001</a:t>
            </a:r>
          </a:p>
          <a:p>
            <a:pPr lvl="0"/>
            <a:r>
              <a:rPr lang="en-US" dirty="0"/>
              <a:t>War against Terrorism</a:t>
            </a:r>
          </a:p>
          <a:p>
            <a:pPr lvl="0"/>
            <a:r>
              <a:rPr lang="en-US" dirty="0"/>
              <a:t>Reaganomics</a:t>
            </a:r>
          </a:p>
          <a:p>
            <a:pPr lvl="0"/>
            <a:r>
              <a:rPr lang="en-US" dirty="0"/>
              <a:t>Technological Changes</a:t>
            </a:r>
          </a:p>
          <a:p>
            <a:pPr lvl="0"/>
            <a:r>
              <a:rPr lang="en-US" dirty="0"/>
              <a:t>Presidential Election of 2008</a:t>
            </a:r>
          </a:p>
        </p:txBody>
      </p:sp>
    </p:spTree>
    <p:extLst>
      <p:ext uri="{BB962C8B-B14F-4D97-AF65-F5344CB8AC3E}">
        <p14:creationId xmlns:p14="http://schemas.microsoft.com/office/powerpoint/2010/main" val="14599239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Image result for the feminine mystique betty friedan">
            <a:extLst>
              <a:ext uri="{FF2B5EF4-FFF2-40B4-BE49-F238E27FC236}">
                <a16:creationId xmlns:a16="http://schemas.microsoft.com/office/drawing/2014/main" id="{18EA9D57-6F5C-4980-886A-2ED618DC241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0913" y="0"/>
            <a:ext cx="1029017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75141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gender pay gap">
            <a:extLst>
              <a:ext uri="{FF2B5EF4-FFF2-40B4-BE49-F238E27FC236}">
                <a16:creationId xmlns:a16="http://schemas.microsoft.com/office/drawing/2014/main" id="{711B3997-86E0-43E8-85B2-A341ED3A731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74721" y="0"/>
            <a:ext cx="6858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14542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193323" cy="1325563"/>
          </a:xfrm>
        </p:spPr>
        <p:txBody>
          <a:bodyPr>
            <a:normAutofit fontScale="90000"/>
          </a:bodyPr>
          <a:lstStyle/>
          <a:p>
            <a:r>
              <a:rPr lang="en-US" b="1" u="sng"/>
              <a:t>Major Domestic Issues </a:t>
            </a:r>
            <a:r>
              <a:rPr lang="en-US"/>
              <a:t>(SSUSH22b)</a:t>
            </a:r>
            <a:endParaRPr lang="en-US" dirty="0"/>
          </a:p>
        </p:txBody>
      </p:sp>
      <p:sp>
        <p:nvSpPr>
          <p:cNvPr id="3" name="Content Placeholder 2"/>
          <p:cNvSpPr>
            <a:spLocks noGrp="1"/>
          </p:cNvSpPr>
          <p:nvPr>
            <p:ph idx="1"/>
          </p:nvPr>
        </p:nvSpPr>
        <p:spPr>
          <a:xfrm>
            <a:off x="425669" y="1825625"/>
            <a:ext cx="8349215" cy="4351338"/>
          </a:xfrm>
        </p:spPr>
        <p:txBody>
          <a:bodyPr/>
          <a:lstStyle/>
          <a:p>
            <a:pPr marL="0" indent="0">
              <a:buNone/>
            </a:pPr>
            <a:r>
              <a:rPr lang="en-US" b="1" u="sng" dirty="0"/>
              <a:t>Emergence of the National Organization for Women </a:t>
            </a:r>
            <a:endParaRPr lang="en-US" u="sng" dirty="0"/>
          </a:p>
          <a:p>
            <a:pPr lvl="1"/>
            <a:r>
              <a:rPr lang="en-US" sz="2800"/>
              <a:t>The </a:t>
            </a:r>
            <a:r>
              <a:rPr lang="en-US" sz="2800" b="1"/>
              <a:t>National Organization for Women (NOW) </a:t>
            </a:r>
            <a:r>
              <a:rPr lang="en-US" sz="2800"/>
              <a:t>was founded by Betty Friedan and others in 1966 to promote equal rights and opportunities for America’s women. </a:t>
            </a:r>
          </a:p>
          <a:p>
            <a:pPr lvl="1"/>
            <a:r>
              <a:rPr lang="en-US" sz="2800"/>
              <a:t>NOW’s goals included equality in employment, political and social equality, and the passage of the equal rights amendment.</a:t>
            </a:r>
          </a:p>
          <a:p>
            <a:endParaRPr lang="en-US" dirty="0"/>
          </a:p>
        </p:txBody>
      </p:sp>
      <p:pic>
        <p:nvPicPr>
          <p:cNvPr id="1026" name="Picture 2" descr="Image result for national organization for women">
            <a:extLst>
              <a:ext uri="{FF2B5EF4-FFF2-40B4-BE49-F238E27FC236}">
                <a16:creationId xmlns:a16="http://schemas.microsoft.com/office/drawing/2014/main" id="{8023E62E-AF05-4C99-8016-369CB9E329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60491" y="2083091"/>
            <a:ext cx="2691818" cy="26918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10311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 Questions</a:t>
            </a:r>
          </a:p>
        </p:txBody>
      </p:sp>
      <p:sp>
        <p:nvSpPr>
          <p:cNvPr id="3" name="Content Placeholder 2"/>
          <p:cNvSpPr>
            <a:spLocks noGrp="1"/>
          </p:cNvSpPr>
          <p:nvPr>
            <p:ph idx="1"/>
          </p:nvPr>
        </p:nvSpPr>
        <p:spPr/>
        <p:txBody>
          <a:bodyPr/>
          <a:lstStyle/>
          <a:p>
            <a:pPr marL="514350" lvl="0" indent="-514350">
              <a:buFont typeface="+mj-lt"/>
              <a:buAutoNum type="arabicPeriod"/>
            </a:pPr>
            <a:r>
              <a:rPr lang="en-US" dirty="0"/>
              <a:t> What was the significance of the Environmental Protection Agency?</a:t>
            </a:r>
            <a:endParaRPr lang="en-US" sz="3600" dirty="0"/>
          </a:p>
          <a:p>
            <a:pPr marL="514350" lvl="0" indent="-514350">
              <a:buFont typeface="+mj-lt"/>
              <a:buAutoNum type="arabicPeriod"/>
            </a:pPr>
            <a:r>
              <a:rPr lang="en-US" dirty="0"/>
              <a:t> What was the significance of the National Organization for Women?</a:t>
            </a:r>
            <a:endParaRPr lang="en-US" sz="3600" dirty="0"/>
          </a:p>
          <a:p>
            <a:pPr marL="514350" lvl="0" indent="-514350">
              <a:buFont typeface="+mj-lt"/>
              <a:buAutoNum type="arabicPeriod"/>
            </a:pPr>
            <a:r>
              <a:rPr lang="en-US" dirty="0"/>
              <a:t> What was the Watergate Scandal?</a:t>
            </a:r>
            <a:endParaRPr lang="en-US" sz="3600" dirty="0"/>
          </a:p>
          <a:p>
            <a:pPr marL="514350" lvl="0" indent="-514350">
              <a:buFont typeface="+mj-lt"/>
              <a:buAutoNum type="arabicPeriod"/>
            </a:pPr>
            <a:r>
              <a:rPr lang="en-US" dirty="0"/>
              <a:t> List two results of the Watergate Scandal</a:t>
            </a:r>
            <a:endParaRPr lang="en-US" sz="3600" dirty="0"/>
          </a:p>
          <a:p>
            <a:pPr marL="514350" lvl="0" indent="-514350">
              <a:buFont typeface="+mj-lt"/>
              <a:buAutoNum type="arabicPeriod"/>
            </a:pPr>
            <a:r>
              <a:rPr lang="en-US" dirty="0"/>
              <a:t>Which president pardoned Nixon?</a:t>
            </a:r>
            <a:endParaRPr lang="en-US" sz="3600" dirty="0"/>
          </a:p>
          <a:p>
            <a:endParaRPr lang="en-US" dirty="0"/>
          </a:p>
        </p:txBody>
      </p:sp>
    </p:spTree>
    <p:extLst>
      <p:ext uri="{BB962C8B-B14F-4D97-AF65-F5344CB8AC3E}">
        <p14:creationId xmlns:p14="http://schemas.microsoft.com/office/powerpoint/2010/main" val="228864034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0" y="0"/>
            <a:ext cx="4648200" cy="6858000"/>
          </a:xfr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8200" y="0"/>
            <a:ext cx="7419800" cy="6858000"/>
          </a:xfrm>
          <a:prstGeom prst="rect">
            <a:avLst/>
          </a:prstGeom>
        </p:spPr>
      </p:pic>
    </p:spTree>
    <p:extLst>
      <p:ext uri="{BB962C8B-B14F-4D97-AF65-F5344CB8AC3E}">
        <p14:creationId xmlns:p14="http://schemas.microsoft.com/office/powerpoint/2010/main" val="28971866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Tree>
    <p:extLst>
      <p:ext uri="{BB962C8B-B14F-4D97-AF65-F5344CB8AC3E}">
        <p14:creationId xmlns:p14="http://schemas.microsoft.com/office/powerpoint/2010/main" val="176903163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u="sng" dirty="0"/>
              <a:t>Reagan’s Presidency </a:t>
            </a:r>
            <a:r>
              <a:rPr lang="en-US" b="1" dirty="0"/>
              <a:t>(SSUSH23a)</a:t>
            </a:r>
            <a:endParaRPr lang="en-US" dirty="0"/>
          </a:p>
        </p:txBody>
      </p:sp>
      <p:sp>
        <p:nvSpPr>
          <p:cNvPr id="3" name="Content Placeholder 2"/>
          <p:cNvSpPr>
            <a:spLocks noGrp="1"/>
          </p:cNvSpPr>
          <p:nvPr>
            <p:ph idx="1"/>
          </p:nvPr>
        </p:nvSpPr>
        <p:spPr/>
        <p:txBody>
          <a:bodyPr/>
          <a:lstStyle/>
          <a:p>
            <a:pPr marL="0" indent="0">
              <a:buNone/>
            </a:pPr>
            <a:r>
              <a:rPr lang="en-US" b="1" u="sng" dirty="0"/>
              <a:t>Reaganomics</a:t>
            </a:r>
          </a:p>
          <a:p>
            <a:r>
              <a:rPr lang="en-US" dirty="0"/>
              <a:t>An economic policy that included budget cuts, tax cuts and increased defense spending. </a:t>
            </a:r>
          </a:p>
          <a:p>
            <a:r>
              <a:rPr lang="en-US" dirty="0"/>
              <a:t>Tax cuts helped business and U.S. get out of an economic recession.</a:t>
            </a:r>
          </a:p>
          <a:p>
            <a:r>
              <a:rPr lang="en-US" dirty="0"/>
              <a:t>By cutting social welfare budgets, Reagan’s policy hurt lower-income Americans and led to a severe recession.</a:t>
            </a:r>
          </a:p>
          <a:p>
            <a:endParaRPr lang="en-US" dirty="0"/>
          </a:p>
        </p:txBody>
      </p:sp>
    </p:spTree>
    <p:extLst>
      <p:ext uri="{BB962C8B-B14F-4D97-AF65-F5344CB8AC3E}">
        <p14:creationId xmlns:p14="http://schemas.microsoft.com/office/powerpoint/2010/main" val="219554103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55779" y="0"/>
            <a:ext cx="7336221" cy="6858000"/>
          </a:xfrm>
          <a:prstGeom prst="rect">
            <a:avLst/>
          </a:prstGeom>
        </p:spPr>
      </p:pic>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0"/>
            <a:ext cx="4855779" cy="6858000"/>
          </a:xfrm>
        </p:spPr>
      </p:pic>
    </p:spTree>
    <p:extLst>
      <p:ext uri="{BB962C8B-B14F-4D97-AF65-F5344CB8AC3E}">
        <p14:creationId xmlns:p14="http://schemas.microsoft.com/office/powerpoint/2010/main" val="123263436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u="sng" dirty="0"/>
              <a:t>Reagan’s Presidency </a:t>
            </a:r>
            <a:r>
              <a:rPr lang="en-US" b="1" dirty="0"/>
              <a:t>(SSUSH23a)</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b="1" u="sng" dirty="0"/>
              <a:t>Collapse of the Soviet Union</a:t>
            </a:r>
          </a:p>
          <a:p>
            <a:r>
              <a:rPr lang="en-US" dirty="0"/>
              <a:t>A foreign policy where Reagan talked the Soviet Union leader (</a:t>
            </a:r>
            <a:r>
              <a:rPr lang="en-US" b="1" dirty="0"/>
              <a:t>Mikhail Gorbachev</a:t>
            </a:r>
            <a:r>
              <a:rPr lang="en-US" dirty="0"/>
              <a:t>) into allowing free speech, freedom of assembly in the U.S.S.R., and economic rebuilding (</a:t>
            </a:r>
            <a:r>
              <a:rPr lang="en-US" b="1" dirty="0"/>
              <a:t>Glasnost and Perestroika)</a:t>
            </a:r>
            <a:endParaRPr lang="en-US" dirty="0"/>
          </a:p>
          <a:p>
            <a:r>
              <a:rPr lang="en-US" dirty="0"/>
              <a:t>These policies put the U.S.S.R on the path to a democratic form of government.</a:t>
            </a:r>
          </a:p>
          <a:p>
            <a:r>
              <a:rPr lang="en-US" dirty="0"/>
              <a:t>In a 1987 speech, Reagan challenged Gorbachev to “tear down this wall!” as a symbol of increasing freedom in the U.S.S.R. </a:t>
            </a:r>
          </a:p>
          <a:p>
            <a:r>
              <a:rPr lang="en-US" dirty="0"/>
              <a:t>The Wall fell on Nov. 9</a:t>
            </a:r>
            <a:r>
              <a:rPr lang="en-US" baseline="30000" dirty="0"/>
              <a:t>th</a:t>
            </a:r>
            <a:r>
              <a:rPr lang="en-US" dirty="0"/>
              <a:t> 1989 (symbolic end of Soviet Union)</a:t>
            </a:r>
          </a:p>
          <a:p>
            <a:endParaRPr lang="en-US" dirty="0"/>
          </a:p>
        </p:txBody>
      </p:sp>
    </p:spTree>
    <p:extLst>
      <p:ext uri="{BB962C8B-B14F-4D97-AF65-F5344CB8AC3E}">
        <p14:creationId xmlns:p14="http://schemas.microsoft.com/office/powerpoint/2010/main" val="204405779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6243145" cy="6858000"/>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43145" y="0"/>
            <a:ext cx="5948855" cy="6858000"/>
          </a:xfrm>
          <a:prstGeom prst="rect">
            <a:avLst/>
          </a:prstGeom>
        </p:spPr>
      </p:pic>
    </p:spTree>
    <p:extLst>
      <p:ext uri="{BB962C8B-B14F-4D97-AF65-F5344CB8AC3E}">
        <p14:creationId xmlns:p14="http://schemas.microsoft.com/office/powerpoint/2010/main" val="9717570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0"/>
            <a:ext cx="6195849" cy="6858000"/>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95849" y="0"/>
            <a:ext cx="5996152" cy="6858000"/>
          </a:xfrm>
          <a:prstGeom prst="rect">
            <a:avLst/>
          </a:prstGeom>
        </p:spPr>
      </p:pic>
    </p:spTree>
    <p:extLst>
      <p:ext uri="{BB962C8B-B14F-4D97-AF65-F5344CB8AC3E}">
        <p14:creationId xmlns:p14="http://schemas.microsoft.com/office/powerpoint/2010/main" val="91313816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5817476" cy="6858000"/>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17476" y="0"/>
            <a:ext cx="6374524" cy="6858000"/>
          </a:xfrm>
          <a:prstGeom prst="rect">
            <a:avLst/>
          </a:prstGeom>
        </p:spPr>
      </p:pic>
    </p:spTree>
    <p:extLst>
      <p:ext uri="{BB962C8B-B14F-4D97-AF65-F5344CB8AC3E}">
        <p14:creationId xmlns:p14="http://schemas.microsoft.com/office/powerpoint/2010/main" val="2021812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6006662" cy="6858000"/>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06662" y="0"/>
            <a:ext cx="6185338" cy="6858000"/>
          </a:xfrm>
          <a:prstGeom prst="rect">
            <a:avLst/>
          </a:prstGeom>
        </p:spPr>
      </p:pic>
    </p:spTree>
    <p:extLst>
      <p:ext uri="{BB962C8B-B14F-4D97-AF65-F5344CB8AC3E}">
        <p14:creationId xmlns:p14="http://schemas.microsoft.com/office/powerpoint/2010/main" val="330131068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u="sng" dirty="0"/>
              <a:t>Clinton’s Presidency </a:t>
            </a:r>
            <a:r>
              <a:rPr lang="en-US" b="1" dirty="0"/>
              <a:t>(SSUSH23a)</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b="1" u="sng" dirty="0"/>
              <a:t>Bill Clinton’s Impeachment</a:t>
            </a:r>
          </a:p>
          <a:p>
            <a:r>
              <a:rPr lang="en-US" dirty="0"/>
              <a:t>Clinton became the second president in U.S. history to suffer </a:t>
            </a:r>
            <a:r>
              <a:rPr lang="en-US" b="1" dirty="0"/>
              <a:t>impeachment</a:t>
            </a:r>
            <a:r>
              <a:rPr lang="en-US" dirty="0"/>
              <a:t>. </a:t>
            </a:r>
            <a:endParaRPr lang="en-US" sz="2600" dirty="0"/>
          </a:p>
          <a:p>
            <a:r>
              <a:rPr lang="en-US" dirty="0"/>
              <a:t>The House of Representatives charged him with perjury and obstruction of justice.</a:t>
            </a:r>
            <a:endParaRPr lang="en-US" sz="2600" dirty="0"/>
          </a:p>
          <a:p>
            <a:r>
              <a:rPr lang="en-US" dirty="0"/>
              <a:t>The charges were based on accusations of improper use of money from a real estate deal and allegations he had lied under oath about an improper relationship with a White House intern.</a:t>
            </a:r>
            <a:endParaRPr lang="en-US" sz="2600" dirty="0"/>
          </a:p>
          <a:p>
            <a:r>
              <a:rPr lang="en-US" dirty="0"/>
              <a:t>Clinton denied the charges and the Senate acquitted him, allowing Clinton to remain in office and finish his second term.</a:t>
            </a:r>
            <a:endParaRPr lang="en-US" sz="2600" dirty="0"/>
          </a:p>
          <a:p>
            <a:endParaRPr lang="en-US" dirty="0"/>
          </a:p>
        </p:txBody>
      </p:sp>
    </p:spTree>
    <p:extLst>
      <p:ext uri="{BB962C8B-B14F-4D97-AF65-F5344CB8AC3E}">
        <p14:creationId xmlns:p14="http://schemas.microsoft.com/office/powerpoint/2010/main" val="366627302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 Questions</a:t>
            </a:r>
          </a:p>
        </p:txBody>
      </p:sp>
      <p:sp>
        <p:nvSpPr>
          <p:cNvPr id="3" name="Content Placeholder 2"/>
          <p:cNvSpPr>
            <a:spLocks noGrp="1"/>
          </p:cNvSpPr>
          <p:nvPr>
            <p:ph idx="1"/>
          </p:nvPr>
        </p:nvSpPr>
        <p:spPr/>
        <p:txBody>
          <a:bodyPr/>
          <a:lstStyle/>
          <a:p>
            <a:pPr marL="514350" lvl="0" indent="-514350">
              <a:buFont typeface="+mj-lt"/>
              <a:buAutoNum type="arabicPeriod"/>
            </a:pPr>
            <a:r>
              <a:rPr lang="en-US" dirty="0"/>
              <a:t> What happened to the Soviet Union during the Reagan Administration?</a:t>
            </a:r>
          </a:p>
          <a:p>
            <a:pPr marL="514350" lvl="0" indent="-514350">
              <a:buFont typeface="+mj-lt"/>
              <a:buAutoNum type="arabicPeriod"/>
            </a:pPr>
            <a:r>
              <a:rPr lang="en-US" dirty="0"/>
              <a:t>What was the significance of Reaganomics?</a:t>
            </a:r>
          </a:p>
          <a:p>
            <a:pPr marL="514350" lvl="0" indent="-514350">
              <a:buFont typeface="+mj-lt"/>
              <a:buAutoNum type="arabicPeriod"/>
            </a:pPr>
            <a:r>
              <a:rPr lang="en-US" dirty="0"/>
              <a:t> Why was Bill Clinton impeached?</a:t>
            </a:r>
          </a:p>
          <a:p>
            <a:pPr marL="514350" lvl="0" indent="-514350">
              <a:buFont typeface="+mj-lt"/>
              <a:buAutoNum type="arabicPeriod"/>
            </a:pPr>
            <a:r>
              <a:rPr lang="en-US" dirty="0"/>
              <a:t> What was the result of Bill Clinton’s impeachment?</a:t>
            </a:r>
          </a:p>
          <a:p>
            <a:endParaRPr lang="en-US" dirty="0"/>
          </a:p>
        </p:txBody>
      </p:sp>
    </p:spTree>
    <p:extLst>
      <p:ext uri="{BB962C8B-B14F-4D97-AF65-F5344CB8AC3E}">
        <p14:creationId xmlns:p14="http://schemas.microsoft.com/office/powerpoint/2010/main" val="259820932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Tree>
    <p:extLst>
      <p:ext uri="{BB962C8B-B14F-4D97-AF65-F5344CB8AC3E}">
        <p14:creationId xmlns:p14="http://schemas.microsoft.com/office/powerpoint/2010/main" val="204226456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0"/>
            <a:ext cx="5990897" cy="6858000"/>
          </a:xfrm>
        </p:spPr>
      </p:pic>
      <p:pic>
        <p:nvPicPr>
          <p:cNvPr id="5" name="Picture 4"/>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990896" y="0"/>
            <a:ext cx="6201104" cy="6858000"/>
          </a:xfrm>
          <a:prstGeom prst="rect">
            <a:avLst/>
          </a:prstGeom>
        </p:spPr>
      </p:pic>
    </p:spTree>
    <p:extLst>
      <p:ext uri="{BB962C8B-B14F-4D97-AF65-F5344CB8AC3E}">
        <p14:creationId xmlns:p14="http://schemas.microsoft.com/office/powerpoint/2010/main" val="166506691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0" y="-1"/>
            <a:ext cx="5596759" cy="6858001"/>
          </a:xfrm>
        </p:spPr>
      </p:pic>
      <p:pic>
        <p:nvPicPr>
          <p:cNvPr id="5" name="Picture 4"/>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596758" y="-2"/>
            <a:ext cx="6595241" cy="6858001"/>
          </a:xfrm>
          <a:prstGeom prst="rect">
            <a:avLst/>
          </a:prstGeom>
        </p:spPr>
      </p:pic>
    </p:spTree>
    <p:extLst>
      <p:ext uri="{BB962C8B-B14F-4D97-AF65-F5344CB8AC3E}">
        <p14:creationId xmlns:p14="http://schemas.microsoft.com/office/powerpoint/2010/main" val="236999740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8311714" y="0"/>
            <a:ext cx="3880286" cy="6858000"/>
          </a:xfrm>
        </p:spPr>
      </p:pic>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 y="0"/>
            <a:ext cx="8311714" cy="6858000"/>
          </a:xfrm>
          <a:prstGeom prst="rect">
            <a:avLst/>
          </a:prstGeom>
        </p:spPr>
      </p:pic>
    </p:spTree>
    <p:extLst>
      <p:ext uri="{BB962C8B-B14F-4D97-AF65-F5344CB8AC3E}">
        <p14:creationId xmlns:p14="http://schemas.microsoft.com/office/powerpoint/2010/main" val="297059155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u="sng" dirty="0"/>
              <a:t>G. W. Bush’s Presidency </a:t>
            </a:r>
            <a:r>
              <a:rPr lang="en-US" b="1" dirty="0"/>
              <a:t>(SSUSH23a)</a:t>
            </a:r>
            <a:endParaRPr lang="en-US" dirty="0"/>
          </a:p>
        </p:txBody>
      </p:sp>
      <p:sp>
        <p:nvSpPr>
          <p:cNvPr id="3" name="Content Placeholder 2"/>
          <p:cNvSpPr>
            <a:spLocks noGrp="1"/>
          </p:cNvSpPr>
          <p:nvPr>
            <p:ph idx="1"/>
          </p:nvPr>
        </p:nvSpPr>
        <p:spPr/>
        <p:txBody>
          <a:bodyPr/>
          <a:lstStyle/>
          <a:p>
            <a:pPr marL="457200" lvl="1" indent="0">
              <a:buNone/>
            </a:pPr>
            <a:r>
              <a:rPr lang="en-US" sz="2800" b="1" u="sng" dirty="0"/>
              <a:t>Attacks on 9/11</a:t>
            </a:r>
          </a:p>
          <a:p>
            <a:pPr lvl="1"/>
            <a:r>
              <a:rPr lang="en-US" sz="2800" dirty="0"/>
              <a:t>September 11, 2001, (9/11) al-Qaeda’s attack on the Twin Towers and the Pentagon </a:t>
            </a:r>
          </a:p>
          <a:p>
            <a:pPr lvl="1"/>
            <a:r>
              <a:rPr lang="en-US" sz="2800" dirty="0"/>
              <a:t>American Response to 9/11 attack:</a:t>
            </a:r>
          </a:p>
          <a:p>
            <a:pPr lvl="2"/>
            <a:r>
              <a:rPr lang="en-US" sz="2800" dirty="0"/>
              <a:t>Created </a:t>
            </a:r>
            <a:r>
              <a:rPr lang="en-US" sz="2800" b="1" dirty="0"/>
              <a:t>the Patriot Act</a:t>
            </a:r>
            <a:r>
              <a:rPr lang="en-US" sz="2800" dirty="0"/>
              <a:t>, which increased the ability of American law enforcement agencies can search private communications and personal records</a:t>
            </a:r>
          </a:p>
          <a:p>
            <a:pPr lvl="2"/>
            <a:r>
              <a:rPr lang="en-US" sz="2800" dirty="0"/>
              <a:t>Created the </a:t>
            </a:r>
            <a:r>
              <a:rPr lang="en-US" sz="2800" b="1" dirty="0"/>
              <a:t>Department of Homeland Security</a:t>
            </a:r>
            <a:r>
              <a:rPr lang="en-US" sz="2800" dirty="0"/>
              <a:t> (responds to terrorist attacks and natural disasters)</a:t>
            </a:r>
          </a:p>
          <a:p>
            <a:endParaRPr lang="en-US" dirty="0"/>
          </a:p>
        </p:txBody>
      </p:sp>
    </p:spTree>
    <p:extLst>
      <p:ext uri="{BB962C8B-B14F-4D97-AF65-F5344CB8AC3E}">
        <p14:creationId xmlns:p14="http://schemas.microsoft.com/office/powerpoint/2010/main" val="362245312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u="sng" dirty="0"/>
              <a:t>G. W. Bush’s Presidency </a:t>
            </a:r>
            <a:r>
              <a:rPr lang="en-US" b="1" dirty="0"/>
              <a:t>(SSUSH23a)</a:t>
            </a:r>
            <a:endParaRPr lang="en-US" dirty="0"/>
          </a:p>
        </p:txBody>
      </p:sp>
      <p:sp>
        <p:nvSpPr>
          <p:cNvPr id="3" name="Content Placeholder 2"/>
          <p:cNvSpPr>
            <a:spLocks noGrp="1"/>
          </p:cNvSpPr>
          <p:nvPr>
            <p:ph idx="1"/>
          </p:nvPr>
        </p:nvSpPr>
        <p:spPr>
          <a:xfrm>
            <a:off x="1120000" y="1825624"/>
            <a:ext cx="10233800" cy="4717065"/>
          </a:xfrm>
        </p:spPr>
        <p:txBody>
          <a:bodyPr>
            <a:normAutofit fontScale="92500" lnSpcReduction="20000"/>
          </a:bodyPr>
          <a:lstStyle/>
          <a:p>
            <a:pPr marL="0" indent="0">
              <a:buNone/>
            </a:pPr>
            <a:r>
              <a:rPr lang="en-US" sz="3000" b="1" u="sng" dirty="0"/>
              <a:t>War on Terrorism</a:t>
            </a:r>
          </a:p>
          <a:p>
            <a:r>
              <a:rPr lang="en-US" sz="3000" b="1" dirty="0"/>
              <a:t>Operation Enduring Freedom (2001),</a:t>
            </a:r>
            <a:r>
              <a:rPr lang="en-US" sz="3000" dirty="0"/>
              <a:t> U.S. invasion of Afghanistan with allied forces. (for harboring al-Qaeda leader </a:t>
            </a:r>
            <a:r>
              <a:rPr lang="en-US" sz="3000" b="1" dirty="0"/>
              <a:t>Osama bin Laden</a:t>
            </a:r>
            <a:r>
              <a:rPr lang="en-US" sz="3000" dirty="0"/>
              <a:t> and start of </a:t>
            </a:r>
            <a:r>
              <a:rPr lang="en-US" sz="3000" b="1" dirty="0"/>
              <a:t>War on Terrorism</a:t>
            </a:r>
            <a:r>
              <a:rPr lang="en-US" sz="3000" dirty="0"/>
              <a:t>)</a:t>
            </a:r>
          </a:p>
          <a:p>
            <a:r>
              <a:rPr lang="en-US" sz="3000" b="1" dirty="0"/>
              <a:t>Operation Iraqi Freedom (2003), </a:t>
            </a:r>
            <a:r>
              <a:rPr lang="en-US" sz="3000" dirty="0"/>
              <a:t>U.S. invasion of Iraq to search for </a:t>
            </a:r>
            <a:r>
              <a:rPr lang="en-US" sz="3000" b="1" dirty="0"/>
              <a:t>Weapons of Mass Destruction (WMD) </a:t>
            </a:r>
            <a:r>
              <a:rPr lang="en-US" sz="3000" dirty="0"/>
              <a:t>and as part of </a:t>
            </a:r>
            <a:r>
              <a:rPr lang="en-US" sz="3000" b="1" dirty="0"/>
              <a:t>War on Terrorism</a:t>
            </a:r>
            <a:r>
              <a:rPr lang="en-US" sz="3000" dirty="0"/>
              <a:t>.</a:t>
            </a:r>
          </a:p>
          <a:p>
            <a:r>
              <a:rPr lang="en-US" sz="3000" dirty="0"/>
              <a:t>U.S. captures Iraq’s president, Saddam Hussein. U.S. fears Hussein had and could supply terrorist in America. (Executed in 2006 for crimes against humanity)</a:t>
            </a:r>
          </a:p>
          <a:p>
            <a:r>
              <a:rPr lang="en-US" sz="3000" dirty="0"/>
              <a:t>U.S. captures al-Qaeda leader, Osama bin Laden. U.S fears bin Laden had and could supply terrorist in America. (Killed in 2011, ordered by </a:t>
            </a:r>
            <a:r>
              <a:rPr lang="en-US" sz="3000" b="1" dirty="0"/>
              <a:t>Barack Obama</a:t>
            </a:r>
            <a:r>
              <a:rPr lang="en-US" sz="3000" dirty="0"/>
              <a:t>)</a:t>
            </a:r>
          </a:p>
          <a:p>
            <a:endParaRPr lang="en-US" dirty="0"/>
          </a:p>
        </p:txBody>
      </p:sp>
    </p:spTree>
    <p:extLst>
      <p:ext uri="{BB962C8B-B14F-4D97-AF65-F5344CB8AC3E}">
        <p14:creationId xmlns:p14="http://schemas.microsoft.com/office/powerpoint/2010/main" val="39051531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3249" y="440626"/>
            <a:ext cx="10515600" cy="1325563"/>
          </a:xfrm>
        </p:spPr>
        <p:txBody>
          <a:bodyPr/>
          <a:lstStyle/>
          <a:p>
            <a:r>
              <a:rPr lang="en-US" b="1" u="sng" dirty="0"/>
              <a:t>Nixon’s Presidency </a:t>
            </a:r>
            <a:r>
              <a:rPr lang="en-US" b="1" dirty="0"/>
              <a:t>(SSUSH22a)</a:t>
            </a:r>
            <a:endParaRPr lang="en-US" dirty="0"/>
          </a:p>
        </p:txBody>
      </p:sp>
      <p:sp>
        <p:nvSpPr>
          <p:cNvPr id="3" name="Content Placeholder 2"/>
          <p:cNvSpPr>
            <a:spLocks noGrp="1"/>
          </p:cNvSpPr>
          <p:nvPr>
            <p:ph idx="1"/>
          </p:nvPr>
        </p:nvSpPr>
        <p:spPr/>
        <p:txBody>
          <a:bodyPr>
            <a:normAutofit/>
          </a:bodyPr>
          <a:lstStyle/>
          <a:p>
            <a:pPr marL="0" indent="0">
              <a:buNone/>
            </a:pPr>
            <a:r>
              <a:rPr lang="en-US" b="1" u="sng" dirty="0"/>
              <a:t>Richard Nixon Visits China </a:t>
            </a:r>
          </a:p>
          <a:p>
            <a:r>
              <a:rPr lang="en-US" sz="3200" dirty="0"/>
              <a:t>Visited China to seek scientific, cultural, and trade agreements</a:t>
            </a:r>
          </a:p>
          <a:p>
            <a:r>
              <a:rPr lang="en-US" sz="3200" dirty="0"/>
              <a:t>Hoped Chinese and the U.S. would become allies against the Soviet Union</a:t>
            </a:r>
          </a:p>
          <a:p>
            <a:r>
              <a:rPr lang="en-US" sz="3200" dirty="0"/>
              <a:t>Nixon’s visit led the Soviet Union to abandon support for North Vietnam and agreed to negotiate a nuclear disarmament treaty</a:t>
            </a:r>
          </a:p>
          <a:p>
            <a:pPr marL="457200" lvl="1" indent="0">
              <a:buNone/>
            </a:pPr>
            <a:endParaRPr lang="en-US" sz="2800" dirty="0"/>
          </a:p>
          <a:p>
            <a:endParaRPr lang="en-US" dirty="0"/>
          </a:p>
        </p:txBody>
      </p:sp>
    </p:spTree>
    <p:extLst>
      <p:ext uri="{BB962C8B-B14F-4D97-AF65-F5344CB8AC3E}">
        <p14:creationId xmlns:p14="http://schemas.microsoft.com/office/powerpoint/2010/main" val="231204254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Image result for ibm model 5150">
            <a:extLst>
              <a:ext uri="{FF2B5EF4-FFF2-40B4-BE49-F238E27FC236}">
                <a16:creationId xmlns:a16="http://schemas.microsoft.com/office/drawing/2014/main" id="{8BCF761A-580F-4EE6-B23B-C7A6A0B60D8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3589" y="284605"/>
            <a:ext cx="4914936" cy="3592914"/>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Image result for internet">
            <a:extLst>
              <a:ext uri="{FF2B5EF4-FFF2-40B4-BE49-F238E27FC236}">
                <a16:creationId xmlns:a16="http://schemas.microsoft.com/office/drawing/2014/main" id="{783C4BCF-4A84-4A73-8816-5BD147FF529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70027" y="801876"/>
            <a:ext cx="5411144" cy="5254247"/>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Image result for social media">
            <a:extLst>
              <a:ext uri="{FF2B5EF4-FFF2-40B4-BE49-F238E27FC236}">
                <a16:creationId xmlns:a16="http://schemas.microsoft.com/office/drawing/2014/main" id="{623BA38E-279B-4C96-B6C1-A036B50E9DD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22744" y="4112327"/>
            <a:ext cx="4004841" cy="22527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662633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u="sng" dirty="0"/>
              <a:t>Technological Changes </a:t>
            </a:r>
            <a:r>
              <a:rPr lang="en-US" b="1" dirty="0"/>
              <a:t>(SSUSH23a)</a:t>
            </a:r>
            <a:endParaRPr lang="en-US" dirty="0"/>
          </a:p>
        </p:txBody>
      </p:sp>
      <p:sp>
        <p:nvSpPr>
          <p:cNvPr id="3" name="Content Placeholder 2"/>
          <p:cNvSpPr>
            <a:spLocks noGrp="1"/>
          </p:cNvSpPr>
          <p:nvPr>
            <p:ph idx="1"/>
          </p:nvPr>
        </p:nvSpPr>
        <p:spPr/>
        <p:txBody>
          <a:bodyPr/>
          <a:lstStyle/>
          <a:p>
            <a:pPr lvl="0"/>
            <a:r>
              <a:rPr lang="en-US" dirty="0"/>
              <a:t>Technologies changes such as the </a:t>
            </a:r>
            <a:r>
              <a:rPr lang="en-US" b="1" dirty="0"/>
              <a:t>personal computer </a:t>
            </a:r>
            <a:r>
              <a:rPr lang="en-US" dirty="0"/>
              <a:t>and the </a:t>
            </a:r>
            <a:r>
              <a:rPr lang="en-US" b="1" dirty="0"/>
              <a:t>internet</a:t>
            </a:r>
            <a:r>
              <a:rPr lang="en-US" dirty="0"/>
              <a:t> has had a dramatic impact on economic growth of businesses in the United States.</a:t>
            </a:r>
          </a:p>
          <a:p>
            <a:pPr lvl="0"/>
            <a:r>
              <a:rPr lang="en-US" b="1" dirty="0"/>
              <a:t>Social Media </a:t>
            </a:r>
            <a:r>
              <a:rPr lang="en-US" dirty="0"/>
              <a:t>such as Facebook and Twitter have had major impacts on Presidential Elections. </a:t>
            </a:r>
          </a:p>
        </p:txBody>
      </p:sp>
    </p:spTree>
    <p:extLst>
      <p:ext uri="{BB962C8B-B14F-4D97-AF65-F5344CB8AC3E}">
        <p14:creationId xmlns:p14="http://schemas.microsoft.com/office/powerpoint/2010/main" val="53610666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538834" y="533883"/>
            <a:ext cx="5486936" cy="5635424"/>
          </a:xfrm>
        </p:spPr>
      </p:pic>
      <p:pic>
        <p:nvPicPr>
          <p:cNvPr id="3074" name="Picture 2" descr="Image result for barack obama">
            <a:extLst>
              <a:ext uri="{FF2B5EF4-FFF2-40B4-BE49-F238E27FC236}">
                <a16:creationId xmlns:a16="http://schemas.microsoft.com/office/drawing/2014/main" id="{B5D5FBD6-31AE-4ACA-854F-5DC623D5780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312" y="2686952"/>
            <a:ext cx="6221872" cy="4083104"/>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Image result for barack obama wins newspaper">
            <a:extLst>
              <a:ext uri="{FF2B5EF4-FFF2-40B4-BE49-F238E27FC236}">
                <a16:creationId xmlns:a16="http://schemas.microsoft.com/office/drawing/2014/main" id="{67F09C35-DBEC-4A11-9F3B-7FB0D1BD913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07920" y="87944"/>
            <a:ext cx="4209032" cy="25990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077666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u="sng" dirty="0"/>
              <a:t>Obama’s Presidency </a:t>
            </a:r>
            <a:r>
              <a:rPr lang="en-US" b="1" dirty="0"/>
              <a:t>(SSUSH23a)</a:t>
            </a:r>
            <a:endParaRPr lang="en-US" dirty="0"/>
          </a:p>
        </p:txBody>
      </p:sp>
      <p:sp>
        <p:nvSpPr>
          <p:cNvPr id="3" name="Content Placeholder 2"/>
          <p:cNvSpPr>
            <a:spLocks noGrp="1"/>
          </p:cNvSpPr>
          <p:nvPr>
            <p:ph idx="1"/>
          </p:nvPr>
        </p:nvSpPr>
        <p:spPr/>
        <p:txBody>
          <a:bodyPr/>
          <a:lstStyle/>
          <a:p>
            <a:pPr marL="0" lvl="0" indent="0">
              <a:buNone/>
            </a:pPr>
            <a:r>
              <a:rPr lang="en-US" b="1" u="sng" dirty="0"/>
              <a:t>Election of 2008</a:t>
            </a:r>
            <a:endParaRPr lang="en-US" dirty="0"/>
          </a:p>
          <a:p>
            <a:pPr lvl="0"/>
            <a:r>
              <a:rPr lang="en-US" dirty="0"/>
              <a:t>Democratic candidate </a:t>
            </a:r>
            <a:r>
              <a:rPr lang="en-US" b="1" dirty="0"/>
              <a:t>Barack Obama</a:t>
            </a:r>
            <a:r>
              <a:rPr lang="en-US" dirty="0"/>
              <a:t> was elected by a wide margin in the election. </a:t>
            </a:r>
          </a:p>
          <a:p>
            <a:pPr lvl="0"/>
            <a:r>
              <a:rPr lang="en-US" dirty="0"/>
              <a:t>This made history as Obama become the first African American to hold the office of presidency of the United States.</a:t>
            </a:r>
          </a:p>
          <a:p>
            <a:endParaRPr lang="en-US" dirty="0"/>
          </a:p>
        </p:txBody>
      </p:sp>
    </p:spTree>
    <p:extLst>
      <p:ext uri="{BB962C8B-B14F-4D97-AF65-F5344CB8AC3E}">
        <p14:creationId xmlns:p14="http://schemas.microsoft.com/office/powerpoint/2010/main" val="66394943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 Questions</a:t>
            </a:r>
          </a:p>
        </p:txBody>
      </p:sp>
      <p:sp>
        <p:nvSpPr>
          <p:cNvPr id="3" name="Content Placeholder 2"/>
          <p:cNvSpPr>
            <a:spLocks noGrp="1"/>
          </p:cNvSpPr>
          <p:nvPr>
            <p:ph idx="1"/>
          </p:nvPr>
        </p:nvSpPr>
        <p:spPr/>
        <p:txBody>
          <a:bodyPr/>
          <a:lstStyle/>
          <a:p>
            <a:pPr marL="514350" lvl="0" indent="-514350">
              <a:buFont typeface="+mj-lt"/>
              <a:buAutoNum type="arabicPeriod"/>
            </a:pPr>
            <a:r>
              <a:rPr lang="en-US" dirty="0"/>
              <a:t> Describe the attacks of September 11, 2001?</a:t>
            </a:r>
          </a:p>
          <a:p>
            <a:pPr marL="514350" lvl="0" indent="-514350">
              <a:buFont typeface="+mj-lt"/>
              <a:buAutoNum type="arabicPeriod"/>
            </a:pPr>
            <a:r>
              <a:rPr lang="en-US" dirty="0"/>
              <a:t> What was the result of September 11, 2001?</a:t>
            </a:r>
          </a:p>
          <a:p>
            <a:pPr marL="514350" lvl="0" indent="-514350">
              <a:buFont typeface="+mj-lt"/>
              <a:buAutoNum type="arabicPeriod"/>
            </a:pPr>
            <a:r>
              <a:rPr lang="en-US" dirty="0"/>
              <a:t>What technologies have impacted American Politics?</a:t>
            </a:r>
          </a:p>
          <a:p>
            <a:pPr marL="514350" lvl="0" indent="-514350">
              <a:buFont typeface="+mj-lt"/>
              <a:buAutoNum type="arabicPeriod"/>
            </a:pPr>
            <a:r>
              <a:rPr lang="en-US" dirty="0"/>
              <a:t> What was the significance of the Presidential Election of 2008?</a:t>
            </a:r>
          </a:p>
          <a:p>
            <a:endParaRPr lang="en-US" dirty="0"/>
          </a:p>
        </p:txBody>
      </p:sp>
    </p:spTree>
    <p:extLst>
      <p:ext uri="{BB962C8B-B14F-4D97-AF65-F5344CB8AC3E}">
        <p14:creationId xmlns:p14="http://schemas.microsoft.com/office/powerpoint/2010/main" val="17621554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5171090" cy="6858000"/>
          </a:xfrm>
        </p:spPr>
      </p:pic>
      <p:pic>
        <p:nvPicPr>
          <p:cNvPr id="5" name="Picture 4"/>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171090" y="0"/>
            <a:ext cx="7020910" cy="6858000"/>
          </a:xfrm>
          <a:prstGeom prst="rect">
            <a:avLst/>
          </a:prstGeom>
        </p:spPr>
      </p:pic>
    </p:spTree>
    <p:extLst>
      <p:ext uri="{BB962C8B-B14F-4D97-AF65-F5344CB8AC3E}">
        <p14:creationId xmlns:p14="http://schemas.microsoft.com/office/powerpoint/2010/main" val="10557035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17075" y="0"/>
            <a:ext cx="6574221" cy="6858000"/>
          </a:xfrm>
        </p:spPr>
      </p:pic>
    </p:spTree>
    <p:extLst>
      <p:ext uri="{BB962C8B-B14F-4D97-AF65-F5344CB8AC3E}">
        <p14:creationId xmlns:p14="http://schemas.microsoft.com/office/powerpoint/2010/main" val="34347553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6137" y="365125"/>
            <a:ext cx="10515600" cy="1325563"/>
          </a:xfrm>
        </p:spPr>
        <p:txBody>
          <a:bodyPr/>
          <a:lstStyle/>
          <a:p>
            <a:r>
              <a:rPr lang="en-US" b="1" u="sng" dirty="0"/>
              <a:t>Nixon’s Presidency </a:t>
            </a:r>
            <a:r>
              <a:rPr lang="en-US" b="1" dirty="0"/>
              <a:t>(SSUSH22a)</a:t>
            </a:r>
            <a:endParaRPr lang="en-US" dirty="0"/>
          </a:p>
        </p:txBody>
      </p:sp>
      <p:sp>
        <p:nvSpPr>
          <p:cNvPr id="3" name="Content Placeholder 2"/>
          <p:cNvSpPr>
            <a:spLocks noGrp="1"/>
          </p:cNvSpPr>
          <p:nvPr>
            <p:ph idx="1"/>
          </p:nvPr>
        </p:nvSpPr>
        <p:spPr>
          <a:xfrm>
            <a:off x="545284" y="1825625"/>
            <a:ext cx="11241248" cy="4351338"/>
          </a:xfrm>
        </p:spPr>
        <p:txBody>
          <a:bodyPr>
            <a:normAutofit fontScale="85000" lnSpcReduction="20000"/>
          </a:bodyPr>
          <a:lstStyle/>
          <a:p>
            <a:pPr marL="0" indent="0">
              <a:buNone/>
            </a:pPr>
            <a:r>
              <a:rPr lang="en-US" sz="3300" b="1" u="sng" dirty="0"/>
              <a:t>End of Vietnam War </a:t>
            </a:r>
          </a:p>
          <a:p>
            <a:r>
              <a:rPr lang="en-US" sz="3200" dirty="0"/>
              <a:t>The President had been given immense unilateral power through the </a:t>
            </a:r>
            <a:r>
              <a:rPr lang="en-US" sz="3200" b="1" dirty="0"/>
              <a:t>Gulf of Tonkin Resolution</a:t>
            </a:r>
            <a:r>
              <a:rPr lang="en-US" sz="3200" dirty="0"/>
              <a:t> to take any measures he deemed necessary to protect the United States. </a:t>
            </a:r>
          </a:p>
          <a:p>
            <a:r>
              <a:rPr lang="en-US" sz="3200" dirty="0"/>
              <a:t>The Congress had been powerless through much of the Vietnam War to adjust the level of troop commitment to the region because of the Gulf of Tonkin's unlimited provisions. </a:t>
            </a:r>
            <a:endParaRPr lang="en-US" dirty="0"/>
          </a:p>
          <a:p>
            <a:r>
              <a:rPr lang="en-US" sz="3200" dirty="0"/>
              <a:t>Once the war was over, the Congress passed the</a:t>
            </a:r>
            <a:r>
              <a:rPr lang="en-US" sz="3200" b="1" dirty="0"/>
              <a:t> </a:t>
            </a:r>
            <a:r>
              <a:rPr lang="en-US" sz="3200" b="1" u="sng" dirty="0"/>
              <a:t>War Powers Act in 1973</a:t>
            </a:r>
            <a:r>
              <a:rPr lang="en-US" sz="3200" dirty="0"/>
              <a:t>. </a:t>
            </a:r>
          </a:p>
          <a:p>
            <a:r>
              <a:rPr lang="en-US" sz="3200" dirty="0"/>
              <a:t>The provisions of the new policy require the Congress to authorize troop commitments within a certain time frame. </a:t>
            </a:r>
          </a:p>
          <a:p>
            <a:r>
              <a:rPr lang="en-US" sz="3200" dirty="0"/>
              <a:t>The measure redistributed power to conduct military operations between the executive and legislative branches.</a:t>
            </a:r>
          </a:p>
          <a:p>
            <a:endParaRPr lang="en-US" dirty="0"/>
          </a:p>
        </p:txBody>
      </p:sp>
    </p:spTree>
    <p:extLst>
      <p:ext uri="{BB962C8B-B14F-4D97-AF65-F5344CB8AC3E}">
        <p14:creationId xmlns:p14="http://schemas.microsoft.com/office/powerpoint/2010/main" val="20885744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6006662" cy="685800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06662" y="0"/>
            <a:ext cx="6185338" cy="6858000"/>
          </a:xfrm>
          <a:prstGeom prst="rect">
            <a:avLst/>
          </a:prstGeom>
        </p:spPr>
      </p:pic>
    </p:spTree>
    <p:extLst>
      <p:ext uri="{BB962C8B-B14F-4D97-AF65-F5344CB8AC3E}">
        <p14:creationId xmlns:p14="http://schemas.microsoft.com/office/powerpoint/2010/main" val="3475166659"/>
      </p:ext>
    </p:extLst>
  </p:cSld>
  <p:clrMapOvr>
    <a:masterClrMapping/>
  </p:clrMapOvr>
</p:sld>
</file>

<file path=ppt/theme/theme1.xml><?xml version="1.0" encoding="utf-8"?>
<a:theme xmlns:a="http://schemas.openxmlformats.org/drawingml/2006/main" name="Depth">
  <a:themeElements>
    <a:clrScheme name="Depth">
      <a:dk1>
        <a:sysClr val="windowText" lastClr="000000"/>
      </a:dk1>
      <a:lt1>
        <a:sysClr val="window" lastClr="FFFFFF"/>
      </a:lt1>
      <a:dk2>
        <a:srgbClr val="4B4B4B"/>
      </a:dk2>
      <a:lt2>
        <a:srgbClr val="8ED5C1"/>
      </a:lt2>
      <a:accent1>
        <a:srgbClr val="73CBB2"/>
      </a:accent1>
      <a:accent2>
        <a:srgbClr val="AACD5B"/>
      </a:accent2>
      <a:accent3>
        <a:srgbClr val="65A9E1"/>
      </a:accent3>
      <a:accent4>
        <a:srgbClr val="6274D8"/>
      </a:accent4>
      <a:accent5>
        <a:srgbClr val="AB54D7"/>
      </a:accent5>
      <a:accent6>
        <a:srgbClr val="D15B37"/>
      </a:accent6>
      <a:hlink>
        <a:srgbClr val="BFE962"/>
      </a:hlink>
      <a:folHlink>
        <a:srgbClr val="C0D591"/>
      </a:folHlink>
    </a:clrScheme>
    <a:fontScheme name="Depth">
      <a:maj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47428100-C732-4B2E-A30A-5273F581A0F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Depth</Template>
  <TotalTime>11911</TotalTime>
  <Words>1501</Words>
  <Application>Microsoft Office PowerPoint</Application>
  <PresentationFormat>Widescreen</PresentationFormat>
  <Paragraphs>132</Paragraphs>
  <Slides>54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54</vt:i4>
      </vt:variant>
    </vt:vector>
  </HeadingPairs>
  <TitlesOfParts>
    <vt:vector size="58" baseType="lpstr">
      <vt:lpstr>Arial</vt:lpstr>
      <vt:lpstr>Calibri</vt:lpstr>
      <vt:lpstr>Corbel</vt:lpstr>
      <vt:lpstr>Depth</vt:lpstr>
      <vt:lpstr>Modern Politics</vt:lpstr>
      <vt:lpstr>Standards</vt:lpstr>
      <vt:lpstr>Key Concepts</vt:lpstr>
      <vt:lpstr>PowerPoint Presentation</vt:lpstr>
      <vt:lpstr>Nixon’s Presidency (SSUSH22a)</vt:lpstr>
      <vt:lpstr>PowerPoint Presentation</vt:lpstr>
      <vt:lpstr>PowerPoint Presentation</vt:lpstr>
      <vt:lpstr>Nixon’s Presidency (SSUSH22a)</vt:lpstr>
      <vt:lpstr>PowerPoint Presentation</vt:lpstr>
      <vt:lpstr>PowerPoint Presentation</vt:lpstr>
      <vt:lpstr>PowerPoint Presentation</vt:lpstr>
      <vt:lpstr>PowerPoint Presentation</vt:lpstr>
      <vt:lpstr>PowerPoint Presentation</vt:lpstr>
      <vt:lpstr>Nixon’s Presidency (SSUSH22b)</vt:lpstr>
      <vt:lpstr>PowerPoint Presentation</vt:lpstr>
      <vt:lpstr>Ford’s Presidency (SSUSH22b)</vt:lpstr>
      <vt:lpstr>Who are these guys?</vt:lpstr>
      <vt:lpstr>Carter’s Presidency (SSUSH22a)</vt:lpstr>
      <vt:lpstr>PowerPoint Presentation</vt:lpstr>
      <vt:lpstr>PowerPoint Presentation</vt:lpstr>
      <vt:lpstr>PowerPoint Presentation</vt:lpstr>
      <vt:lpstr>PowerPoint Presentation</vt:lpstr>
      <vt:lpstr>Carter’s Presidency (SSUSH22a)</vt:lpstr>
      <vt:lpstr>Review Questions</vt:lpstr>
      <vt:lpstr>Document Analysis</vt:lpstr>
      <vt:lpstr>PowerPoint Presentation</vt:lpstr>
      <vt:lpstr>PowerPoint Presentation</vt:lpstr>
      <vt:lpstr>PowerPoint Presentation</vt:lpstr>
      <vt:lpstr>Major Domestic Issues (SSUSH22b)</vt:lpstr>
      <vt:lpstr>PowerPoint Presentation</vt:lpstr>
      <vt:lpstr>PowerPoint Presentation</vt:lpstr>
      <vt:lpstr>Major Domestic Issues (SSUSH22b)</vt:lpstr>
      <vt:lpstr>Review Questions</vt:lpstr>
      <vt:lpstr>PowerPoint Presentation</vt:lpstr>
      <vt:lpstr>PowerPoint Presentation</vt:lpstr>
      <vt:lpstr>Reagan’s Presidency (SSUSH23a)</vt:lpstr>
      <vt:lpstr>PowerPoint Presentation</vt:lpstr>
      <vt:lpstr>Reagan’s Presidency (SSUSH23a)</vt:lpstr>
      <vt:lpstr>PowerPoint Presentation</vt:lpstr>
      <vt:lpstr>PowerPoint Presentation</vt:lpstr>
      <vt:lpstr>PowerPoint Presentation</vt:lpstr>
      <vt:lpstr>Clinton’s Presidency (SSUSH23a)</vt:lpstr>
      <vt:lpstr>Review Questions</vt:lpstr>
      <vt:lpstr>PowerPoint Presentation</vt:lpstr>
      <vt:lpstr>PowerPoint Presentation</vt:lpstr>
      <vt:lpstr>PowerPoint Presentation</vt:lpstr>
      <vt:lpstr>PowerPoint Presentation</vt:lpstr>
      <vt:lpstr>G. W. Bush’s Presidency (SSUSH23a)</vt:lpstr>
      <vt:lpstr>G. W. Bush’s Presidency (SSUSH23a)</vt:lpstr>
      <vt:lpstr>PowerPoint Presentation</vt:lpstr>
      <vt:lpstr>Technological Changes (SSUSH23a)</vt:lpstr>
      <vt:lpstr>PowerPoint Presentation</vt:lpstr>
      <vt:lpstr>Obama’s Presidency (SSUSH23a)</vt:lpstr>
      <vt:lpstr>Review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Modern Politics</dc:title>
  <dc:creator>Brock</dc:creator>
  <cp:lastModifiedBy>Kelly N. Palmer</cp:lastModifiedBy>
  <cp:revision>38</cp:revision>
  <cp:lastPrinted>2018-11-08T20:29:12Z</cp:lastPrinted>
  <dcterms:created xsi:type="dcterms:W3CDTF">2017-08-05T11:48:20Z</dcterms:created>
  <dcterms:modified xsi:type="dcterms:W3CDTF">2019-11-18T16:08:41Z</dcterms:modified>
</cp:coreProperties>
</file>